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69" r:id="rId3"/>
    <p:sldId id="365" r:id="rId4"/>
    <p:sldId id="359" r:id="rId5"/>
    <p:sldId id="366" r:id="rId6"/>
    <p:sldId id="364" r:id="rId7"/>
    <p:sldId id="358" r:id="rId8"/>
    <p:sldId id="367" r:id="rId9"/>
    <p:sldId id="360" r:id="rId10"/>
    <p:sldId id="368" r:id="rId11"/>
    <p:sldId id="361" r:id="rId12"/>
    <p:sldId id="362" r:id="rId13"/>
    <p:sldId id="370" r:id="rId14"/>
    <p:sldId id="371" r:id="rId15"/>
    <p:sldId id="372" r:id="rId16"/>
    <p:sldId id="363" r:id="rId17"/>
    <p:sldId id="289" r:id="rId18"/>
    <p:sldId id="3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BIENKOWSKI Pawel (AGRI)" initials="BP(" lastIdx="1" clrIdx="0">
    <p:extLst>
      <p:ext uri="{19B8F6BF-5375-455C-9EA6-DF929625EA0E}">
        <p15:presenceInfo xmlns:p15="http://schemas.microsoft.com/office/powerpoint/2012/main" userId="S-1-5-21-1606980848-2025429265-839522115-935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4EA2"/>
    <a:srgbClr val="0356B1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1076" autoAdjust="0"/>
  </p:normalViewPr>
  <p:slideViewPr>
    <p:cSldViewPr snapToGrid="0">
      <p:cViewPr varScale="1">
        <p:scale>
          <a:sx n="91" d="100"/>
          <a:sy n="91" d="100"/>
        </p:scale>
        <p:origin x="77" y="21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31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130DD-1982-4111-B8E3-274601403B10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128D26-2DC9-44D0-8928-5E4ED662A4A4}">
      <dgm:prSet/>
      <dgm:spPr/>
      <dgm:t>
        <a:bodyPr/>
        <a:lstStyle/>
        <a:p>
          <a:pPr>
            <a:defRPr b="1"/>
          </a:pPr>
          <a:r>
            <a:rPr lang="en-US"/>
            <a:t>17–20 Sep. 2023</a:t>
          </a:r>
        </a:p>
      </dgm:t>
    </dgm:pt>
    <dgm:pt modelId="{62BE2183-8699-470C-A36C-903A7CB17353}" type="parTrans" cxnId="{7A2EF29A-5466-4B21-BB10-35F256422334}">
      <dgm:prSet/>
      <dgm:spPr/>
      <dgm:t>
        <a:bodyPr/>
        <a:lstStyle/>
        <a:p>
          <a:endParaRPr lang="en-US"/>
        </a:p>
      </dgm:t>
    </dgm:pt>
    <dgm:pt modelId="{36C93389-2506-4BB2-BFC6-6C6088B915BC}" type="sibTrans" cxnId="{7A2EF29A-5466-4B21-BB10-35F256422334}">
      <dgm:prSet/>
      <dgm:spPr/>
      <dgm:t>
        <a:bodyPr/>
        <a:lstStyle/>
        <a:p>
          <a:endParaRPr lang="en-US"/>
        </a:p>
      </dgm:t>
    </dgm:pt>
    <dgm:pt modelId="{FF056476-6CA8-42A3-8F5E-45C7EF2AC448}">
      <dgm:prSet/>
      <dgm:spPr/>
      <dgm:t>
        <a:bodyPr/>
        <a:lstStyle/>
        <a:p>
          <a:r>
            <a:rPr lang="en-US" dirty="0" err="1"/>
            <a:t>Foodex</a:t>
          </a:r>
          <a:r>
            <a:rPr lang="en-US" dirty="0"/>
            <a:t> Saudi (replacing </a:t>
          </a:r>
          <a:r>
            <a:rPr lang="en-US" dirty="0" err="1"/>
            <a:t>Gulfood</a:t>
          </a:r>
          <a:r>
            <a:rPr lang="en-US" dirty="0"/>
            <a:t>)</a:t>
          </a:r>
        </a:p>
      </dgm:t>
    </dgm:pt>
    <dgm:pt modelId="{1BCF68F3-8146-482E-B8A2-31641749D995}" type="parTrans" cxnId="{786F5B3B-1E12-4CF4-BEF2-C62A0E8890A3}">
      <dgm:prSet/>
      <dgm:spPr/>
      <dgm:t>
        <a:bodyPr/>
        <a:lstStyle/>
        <a:p>
          <a:endParaRPr lang="en-US"/>
        </a:p>
      </dgm:t>
    </dgm:pt>
    <dgm:pt modelId="{52149AD3-E563-48EB-AF39-5CC94B2E2916}" type="sibTrans" cxnId="{786F5B3B-1E12-4CF4-BEF2-C62A0E8890A3}">
      <dgm:prSet/>
      <dgm:spPr/>
      <dgm:t>
        <a:bodyPr/>
        <a:lstStyle/>
        <a:p>
          <a:endParaRPr lang="en-US"/>
        </a:p>
      </dgm:t>
    </dgm:pt>
    <dgm:pt modelId="{2A2022CE-1633-44D2-8C43-CAEE51A241E4}">
      <dgm:prSet/>
      <dgm:spPr/>
      <dgm:t>
        <a:bodyPr/>
        <a:lstStyle/>
        <a:p>
          <a:pPr>
            <a:defRPr b="1"/>
          </a:pPr>
          <a:r>
            <a:rPr lang="en-US"/>
            <a:t>8–10 Nov. 2023</a:t>
          </a:r>
        </a:p>
      </dgm:t>
    </dgm:pt>
    <dgm:pt modelId="{70D42A0E-FC12-46FF-AAE9-E40A64970BE2}" type="parTrans" cxnId="{A254FBA9-F716-4837-9954-EA8FEE2C25C0}">
      <dgm:prSet/>
      <dgm:spPr/>
      <dgm:t>
        <a:bodyPr/>
        <a:lstStyle/>
        <a:p>
          <a:endParaRPr lang="en-US"/>
        </a:p>
      </dgm:t>
    </dgm:pt>
    <dgm:pt modelId="{53514FCA-64B3-4D54-BEC1-49686DA6EDD7}" type="sibTrans" cxnId="{A254FBA9-F716-4837-9954-EA8FEE2C25C0}">
      <dgm:prSet/>
      <dgm:spPr/>
      <dgm:t>
        <a:bodyPr/>
        <a:lstStyle/>
        <a:p>
          <a:endParaRPr lang="en-US"/>
        </a:p>
      </dgm:t>
    </dgm:pt>
    <dgm:pt modelId="{60CD54DB-F42F-40B8-80E2-DB20EFADDE9B}">
      <dgm:prSet/>
      <dgm:spPr/>
      <dgm:t>
        <a:bodyPr/>
        <a:lstStyle/>
        <a:p>
          <a:r>
            <a:rPr lang="en-US"/>
            <a:t>FHC Shanghai</a:t>
          </a:r>
        </a:p>
      </dgm:t>
    </dgm:pt>
    <dgm:pt modelId="{CCA4A28D-10D3-4ADB-8A93-AE795C4F01AC}" type="parTrans" cxnId="{6DD3DE43-9434-4EAA-9CED-B11E052DAD4B}">
      <dgm:prSet/>
      <dgm:spPr/>
      <dgm:t>
        <a:bodyPr/>
        <a:lstStyle/>
        <a:p>
          <a:endParaRPr lang="en-US"/>
        </a:p>
      </dgm:t>
    </dgm:pt>
    <dgm:pt modelId="{E482AB41-3EC7-4CA1-88DF-EDB5F1E3CB44}" type="sibTrans" cxnId="{6DD3DE43-9434-4EAA-9CED-B11E052DAD4B}">
      <dgm:prSet/>
      <dgm:spPr/>
      <dgm:t>
        <a:bodyPr/>
        <a:lstStyle/>
        <a:p>
          <a:endParaRPr lang="en-US"/>
        </a:p>
      </dgm:t>
    </dgm:pt>
    <dgm:pt modelId="{9BA74B2A-098C-4CA9-9E7B-CC17FCD3DF7B}">
      <dgm:prSet/>
      <dgm:spPr/>
      <dgm:t>
        <a:bodyPr/>
        <a:lstStyle/>
        <a:p>
          <a:pPr>
            <a:defRPr b="1"/>
          </a:pPr>
          <a:r>
            <a:rPr lang="en-US"/>
            <a:t>7–9 Dec. 2023</a:t>
          </a:r>
        </a:p>
      </dgm:t>
    </dgm:pt>
    <dgm:pt modelId="{EF1DCC1B-DEF2-4BD0-9F88-15F3FE707367}" type="parTrans" cxnId="{A13D708B-D9EA-4DD6-886A-D1280D8C07BA}">
      <dgm:prSet/>
      <dgm:spPr/>
      <dgm:t>
        <a:bodyPr/>
        <a:lstStyle/>
        <a:p>
          <a:endParaRPr lang="en-US"/>
        </a:p>
      </dgm:t>
    </dgm:pt>
    <dgm:pt modelId="{09BDC438-5C87-4CD7-9776-6BF23BADEEA4}" type="sibTrans" cxnId="{A13D708B-D9EA-4DD6-886A-D1280D8C07BA}">
      <dgm:prSet/>
      <dgm:spPr/>
      <dgm:t>
        <a:bodyPr/>
        <a:lstStyle/>
        <a:p>
          <a:endParaRPr lang="en-US"/>
        </a:p>
      </dgm:t>
    </dgm:pt>
    <dgm:pt modelId="{D17473AE-A5B0-4C2C-8ECB-D1C658A6CFE3}">
      <dgm:prSet/>
      <dgm:spPr/>
      <dgm:t>
        <a:bodyPr/>
        <a:lstStyle/>
        <a:p>
          <a:r>
            <a:rPr lang="en-US" dirty="0"/>
            <a:t>SIAL India</a:t>
          </a:r>
        </a:p>
      </dgm:t>
    </dgm:pt>
    <dgm:pt modelId="{C2CAD35B-23DC-4E63-B55B-D2284EAFA5B5}" type="parTrans" cxnId="{59ECAD6F-62BA-469B-AA92-4FDF6DB376E9}">
      <dgm:prSet/>
      <dgm:spPr/>
      <dgm:t>
        <a:bodyPr/>
        <a:lstStyle/>
        <a:p>
          <a:endParaRPr lang="en-US"/>
        </a:p>
      </dgm:t>
    </dgm:pt>
    <dgm:pt modelId="{F1C48926-C239-4FBC-8F71-7600EC2BF2BB}" type="sibTrans" cxnId="{59ECAD6F-62BA-469B-AA92-4FDF6DB376E9}">
      <dgm:prSet/>
      <dgm:spPr/>
      <dgm:t>
        <a:bodyPr/>
        <a:lstStyle/>
        <a:p>
          <a:endParaRPr lang="en-US"/>
        </a:p>
      </dgm:t>
    </dgm:pt>
    <dgm:pt modelId="{12A34625-B6CA-4A45-BC17-680E7C98D10E}">
      <dgm:prSet/>
      <dgm:spPr/>
      <dgm:t>
        <a:bodyPr/>
        <a:lstStyle/>
        <a:p>
          <a:pPr>
            <a:defRPr b="1"/>
          </a:pPr>
          <a:r>
            <a:rPr lang="en-US" dirty="0"/>
            <a:t>5-8 March 2024</a:t>
          </a:r>
        </a:p>
      </dgm:t>
    </dgm:pt>
    <dgm:pt modelId="{0B251DB7-2873-496D-A200-DBC381A41348}" type="parTrans" cxnId="{3D3209B9-14D1-41B4-8F93-65B513204226}">
      <dgm:prSet/>
      <dgm:spPr/>
      <dgm:t>
        <a:bodyPr/>
        <a:lstStyle/>
        <a:p>
          <a:endParaRPr lang="en-IE"/>
        </a:p>
      </dgm:t>
    </dgm:pt>
    <dgm:pt modelId="{1E307E09-EAD9-42FC-A5F5-2E4791254073}" type="sibTrans" cxnId="{3D3209B9-14D1-41B4-8F93-65B513204226}">
      <dgm:prSet/>
      <dgm:spPr/>
      <dgm:t>
        <a:bodyPr/>
        <a:lstStyle/>
        <a:p>
          <a:endParaRPr lang="en-IE"/>
        </a:p>
      </dgm:t>
    </dgm:pt>
    <dgm:pt modelId="{BB16B9B8-6616-45BC-BE38-AF4F7685A925}">
      <dgm:prSet/>
      <dgm:spPr/>
      <dgm:t>
        <a:bodyPr/>
        <a:lstStyle/>
        <a:p>
          <a:r>
            <a:rPr lang="en-US" dirty="0" err="1"/>
            <a:t>Foodex</a:t>
          </a:r>
          <a:r>
            <a:rPr lang="en-US" dirty="0"/>
            <a:t> Tokyo</a:t>
          </a:r>
        </a:p>
      </dgm:t>
    </dgm:pt>
    <dgm:pt modelId="{0A270AA2-EBDA-4F4F-A90B-7E6D2E18701A}" type="parTrans" cxnId="{4F4C93E0-DE7E-452C-B598-CB72BC129B05}">
      <dgm:prSet/>
      <dgm:spPr/>
      <dgm:t>
        <a:bodyPr/>
        <a:lstStyle/>
        <a:p>
          <a:endParaRPr lang="en-IE"/>
        </a:p>
      </dgm:t>
    </dgm:pt>
    <dgm:pt modelId="{7306E0B1-0BAC-493C-9547-DBA2CCADBDC7}" type="sibTrans" cxnId="{4F4C93E0-DE7E-452C-B598-CB72BC129B05}">
      <dgm:prSet/>
      <dgm:spPr/>
      <dgm:t>
        <a:bodyPr/>
        <a:lstStyle/>
        <a:p>
          <a:endParaRPr lang="en-IE"/>
        </a:p>
      </dgm:t>
    </dgm:pt>
    <dgm:pt modelId="{B063A138-CE8C-452E-AD4A-959DE72247DB}" type="pres">
      <dgm:prSet presAssocID="{81C130DD-1982-4111-B8E3-274601403B10}" presName="root" presStyleCnt="0">
        <dgm:presLayoutVars>
          <dgm:chMax/>
          <dgm:chPref/>
          <dgm:animLvl val="lvl"/>
        </dgm:presLayoutVars>
      </dgm:prSet>
      <dgm:spPr/>
    </dgm:pt>
    <dgm:pt modelId="{48D2474F-1DD4-416B-98A2-836074A96EF7}" type="pres">
      <dgm:prSet presAssocID="{81C130DD-1982-4111-B8E3-274601403B10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B3E06700-2F03-4615-A453-1C56A8531489}" type="pres">
      <dgm:prSet presAssocID="{81C130DD-1982-4111-B8E3-274601403B10}" presName="nodes" presStyleCnt="0">
        <dgm:presLayoutVars>
          <dgm:chMax/>
          <dgm:chPref/>
          <dgm:animLvl val="lvl"/>
        </dgm:presLayoutVars>
      </dgm:prSet>
      <dgm:spPr/>
    </dgm:pt>
    <dgm:pt modelId="{03DF59FE-8B03-41C7-9DAB-1C8BF50974B9}" type="pres">
      <dgm:prSet presAssocID="{8E128D26-2DC9-44D0-8928-5E4ED662A4A4}" presName="composite" presStyleCnt="0"/>
      <dgm:spPr/>
    </dgm:pt>
    <dgm:pt modelId="{D6CFF011-2D86-4203-9B71-59F8BD66592C}" type="pres">
      <dgm:prSet presAssocID="{8E128D26-2DC9-44D0-8928-5E4ED662A4A4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2018A0-13AD-419B-864F-0EAE8637F97F}" type="pres">
      <dgm:prSet presAssocID="{8E128D26-2DC9-44D0-8928-5E4ED662A4A4}" presName="DropPinPlaceHolder" presStyleCnt="0"/>
      <dgm:spPr/>
    </dgm:pt>
    <dgm:pt modelId="{B116CE84-1DED-469A-9DE8-B7F565549448}" type="pres">
      <dgm:prSet presAssocID="{8E128D26-2DC9-44D0-8928-5E4ED662A4A4}" presName="DropPin" presStyleLbl="alignNode1" presStyleIdx="0" presStyleCnt="4"/>
      <dgm:spPr/>
    </dgm:pt>
    <dgm:pt modelId="{2AC44CF7-0CFE-430A-87DB-72A6DD0FA94A}" type="pres">
      <dgm:prSet presAssocID="{8E128D26-2DC9-44D0-8928-5E4ED662A4A4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1FEC0BF-0274-4B26-A3CE-949DCC23697A}" type="pres">
      <dgm:prSet presAssocID="{8E128D26-2DC9-44D0-8928-5E4ED662A4A4}" presName="L2TextContainer" presStyleLbl="revTx" presStyleIdx="0" presStyleCnt="8">
        <dgm:presLayoutVars>
          <dgm:bulletEnabled val="1"/>
        </dgm:presLayoutVars>
      </dgm:prSet>
      <dgm:spPr/>
    </dgm:pt>
    <dgm:pt modelId="{20B30BE7-EE4E-41A7-BEE2-B9E5F7D8CF89}" type="pres">
      <dgm:prSet presAssocID="{8E128D26-2DC9-44D0-8928-5E4ED662A4A4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3002EC1F-EDE0-49C0-9BA6-2C75665E70B0}" type="pres">
      <dgm:prSet presAssocID="{8E128D26-2DC9-44D0-8928-5E4ED662A4A4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5668507-76EF-4697-BBB0-7F92D66D9812}" type="pres">
      <dgm:prSet presAssocID="{8E128D26-2DC9-44D0-8928-5E4ED662A4A4}" presName="EmptyPlaceHolder" presStyleCnt="0"/>
      <dgm:spPr/>
    </dgm:pt>
    <dgm:pt modelId="{11FA2EAB-6B51-4705-9CC6-0FB3BCFAC990}" type="pres">
      <dgm:prSet presAssocID="{36C93389-2506-4BB2-BFC6-6C6088B915BC}" presName="spaceBetweenRectangles" presStyleCnt="0"/>
      <dgm:spPr/>
    </dgm:pt>
    <dgm:pt modelId="{7F4EC3C4-7DAA-4522-A251-16796C86021B}" type="pres">
      <dgm:prSet presAssocID="{2A2022CE-1633-44D2-8C43-CAEE51A241E4}" presName="composite" presStyleCnt="0"/>
      <dgm:spPr/>
    </dgm:pt>
    <dgm:pt modelId="{F3C6AFAC-16A2-4BE0-A3DF-99DD55790803}" type="pres">
      <dgm:prSet presAssocID="{2A2022CE-1633-44D2-8C43-CAEE51A241E4}" presName="ConnectorPoint" presStyleLbl="lnNode1" presStyleIdx="1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11CA78F-C9EC-4D46-BB69-AA377076B821}" type="pres">
      <dgm:prSet presAssocID="{2A2022CE-1633-44D2-8C43-CAEE51A241E4}" presName="DropPinPlaceHolder" presStyleCnt="0"/>
      <dgm:spPr/>
    </dgm:pt>
    <dgm:pt modelId="{C4D62ADA-BB41-46EF-8BFC-FDA751D1DF76}" type="pres">
      <dgm:prSet presAssocID="{2A2022CE-1633-44D2-8C43-CAEE51A241E4}" presName="DropPin" presStyleLbl="alignNode1" presStyleIdx="1" presStyleCnt="4"/>
      <dgm:spPr/>
    </dgm:pt>
    <dgm:pt modelId="{14A02DB8-0DD7-4556-AA18-D9FD41959DB4}" type="pres">
      <dgm:prSet presAssocID="{2A2022CE-1633-44D2-8C43-CAEE51A241E4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2E4A3BF-09AC-4D09-AAC1-7D0557315462}" type="pres">
      <dgm:prSet presAssocID="{2A2022CE-1633-44D2-8C43-CAEE51A241E4}" presName="L2TextContainer" presStyleLbl="revTx" presStyleIdx="2" presStyleCnt="8">
        <dgm:presLayoutVars>
          <dgm:bulletEnabled val="1"/>
        </dgm:presLayoutVars>
      </dgm:prSet>
      <dgm:spPr/>
    </dgm:pt>
    <dgm:pt modelId="{24D9EB4A-6000-4AD6-BC32-168BB54F7440}" type="pres">
      <dgm:prSet presAssocID="{2A2022CE-1633-44D2-8C43-CAEE51A241E4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07413150-7A01-4805-A5E5-3FBF820324C2}" type="pres">
      <dgm:prSet presAssocID="{2A2022CE-1633-44D2-8C43-CAEE51A241E4}" presName="ConnectLine" presStyleLbl="sibTrans1D1" presStyleIdx="1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0ADDD3D-8498-40A7-8388-0AE44284D37D}" type="pres">
      <dgm:prSet presAssocID="{2A2022CE-1633-44D2-8C43-CAEE51A241E4}" presName="EmptyPlaceHolder" presStyleCnt="0"/>
      <dgm:spPr/>
    </dgm:pt>
    <dgm:pt modelId="{1501BCCD-70A6-4860-BD24-B0EBCB372002}" type="pres">
      <dgm:prSet presAssocID="{53514FCA-64B3-4D54-BEC1-49686DA6EDD7}" presName="spaceBetweenRectangles" presStyleCnt="0"/>
      <dgm:spPr/>
    </dgm:pt>
    <dgm:pt modelId="{DAF5C145-E75F-45AF-B3D4-7CB16566918A}" type="pres">
      <dgm:prSet presAssocID="{9BA74B2A-098C-4CA9-9E7B-CC17FCD3DF7B}" presName="composite" presStyleCnt="0"/>
      <dgm:spPr/>
    </dgm:pt>
    <dgm:pt modelId="{B9658564-8318-4110-97A4-F17C429C1342}" type="pres">
      <dgm:prSet presAssocID="{9BA74B2A-098C-4CA9-9E7B-CC17FCD3DF7B}" presName="ConnectorPoint" presStyleLbl="lnNode1" presStyleIdx="2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5043F2A-E4FA-42A2-8F19-DF1E25ADDA86}" type="pres">
      <dgm:prSet presAssocID="{9BA74B2A-098C-4CA9-9E7B-CC17FCD3DF7B}" presName="DropPinPlaceHolder" presStyleCnt="0"/>
      <dgm:spPr/>
    </dgm:pt>
    <dgm:pt modelId="{19E4C894-A408-4152-8B9F-F015CA388B18}" type="pres">
      <dgm:prSet presAssocID="{9BA74B2A-098C-4CA9-9E7B-CC17FCD3DF7B}" presName="DropPin" presStyleLbl="alignNode1" presStyleIdx="2" presStyleCnt="4"/>
      <dgm:spPr/>
    </dgm:pt>
    <dgm:pt modelId="{3420F8FA-62A8-4A4E-83A2-0C6B7FEDF4AF}" type="pres">
      <dgm:prSet presAssocID="{9BA74B2A-098C-4CA9-9E7B-CC17FCD3DF7B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4DE9894-8DC5-422D-9A32-10DA3D45F5DA}" type="pres">
      <dgm:prSet presAssocID="{9BA74B2A-098C-4CA9-9E7B-CC17FCD3DF7B}" presName="L2TextContainer" presStyleLbl="revTx" presStyleIdx="4" presStyleCnt="8">
        <dgm:presLayoutVars>
          <dgm:bulletEnabled val="1"/>
        </dgm:presLayoutVars>
      </dgm:prSet>
      <dgm:spPr/>
    </dgm:pt>
    <dgm:pt modelId="{B17FCE1F-64B1-41ED-BAB4-D7DC766290BD}" type="pres">
      <dgm:prSet presAssocID="{9BA74B2A-098C-4CA9-9E7B-CC17FCD3DF7B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2BC5358A-4374-400A-B5B4-6A10E88D086D}" type="pres">
      <dgm:prSet presAssocID="{9BA74B2A-098C-4CA9-9E7B-CC17FCD3DF7B}" presName="ConnectLine" presStyleLbl="sibTrans1D1" presStyleIdx="2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EC858DA-01E5-4779-9BAE-3269EA25BF06}" type="pres">
      <dgm:prSet presAssocID="{9BA74B2A-098C-4CA9-9E7B-CC17FCD3DF7B}" presName="EmptyPlaceHolder" presStyleCnt="0"/>
      <dgm:spPr/>
    </dgm:pt>
    <dgm:pt modelId="{4E93B77D-EECB-433A-8C32-3F2A1293472A}" type="pres">
      <dgm:prSet presAssocID="{09BDC438-5C87-4CD7-9776-6BF23BADEEA4}" presName="spaceBetweenRectangles" presStyleCnt="0"/>
      <dgm:spPr/>
    </dgm:pt>
    <dgm:pt modelId="{826103AE-BD53-47D2-81AB-F6EEB500C348}" type="pres">
      <dgm:prSet presAssocID="{12A34625-B6CA-4A45-BC17-680E7C98D10E}" presName="composite" presStyleCnt="0"/>
      <dgm:spPr/>
    </dgm:pt>
    <dgm:pt modelId="{9506AC76-85DB-44FD-837F-CEE5F6DE1A42}" type="pres">
      <dgm:prSet presAssocID="{12A34625-B6CA-4A45-BC17-680E7C98D10E}" presName="ConnectorPoint" presStyleLbl="lnNode1" presStyleIdx="3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1B4B982-41FE-4B95-89A8-CADD4CA84E25}" type="pres">
      <dgm:prSet presAssocID="{12A34625-B6CA-4A45-BC17-680E7C98D10E}" presName="DropPinPlaceHolder" presStyleCnt="0"/>
      <dgm:spPr/>
    </dgm:pt>
    <dgm:pt modelId="{79A9F768-3358-48E3-A915-CD8EDB866CFB}" type="pres">
      <dgm:prSet presAssocID="{12A34625-B6CA-4A45-BC17-680E7C98D10E}" presName="DropPin" presStyleLbl="alignNode1" presStyleIdx="3" presStyleCnt="4"/>
      <dgm:spPr/>
    </dgm:pt>
    <dgm:pt modelId="{85084A9A-F6C6-40C0-9F4D-71A710E5C2E2}" type="pres">
      <dgm:prSet presAssocID="{12A34625-B6CA-4A45-BC17-680E7C98D10E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E7482D9-0F0C-4482-AB4B-5452B467AC13}" type="pres">
      <dgm:prSet presAssocID="{12A34625-B6CA-4A45-BC17-680E7C98D10E}" presName="L2TextContainer" presStyleLbl="revTx" presStyleIdx="6" presStyleCnt="8">
        <dgm:presLayoutVars>
          <dgm:bulletEnabled val="1"/>
        </dgm:presLayoutVars>
      </dgm:prSet>
      <dgm:spPr/>
    </dgm:pt>
    <dgm:pt modelId="{3910FD7C-8442-4199-914C-C45271936D11}" type="pres">
      <dgm:prSet presAssocID="{12A34625-B6CA-4A45-BC17-680E7C98D10E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C75C6ADB-F05D-45AA-BC29-C029B8FFCE35}" type="pres">
      <dgm:prSet presAssocID="{12A34625-B6CA-4A45-BC17-680E7C98D10E}" presName="ConnectLine" presStyleLbl="sibTrans1D1" presStyleIdx="3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F894AA6-3594-4A4C-97B5-9D477F244E84}" type="pres">
      <dgm:prSet presAssocID="{12A34625-B6CA-4A45-BC17-680E7C98D10E}" presName="EmptyPlaceHolder" presStyleCnt="0"/>
      <dgm:spPr/>
    </dgm:pt>
  </dgm:ptLst>
  <dgm:cxnLst>
    <dgm:cxn modelId="{3DB36200-F87B-4F47-A96E-726BACB0CA2A}" type="presOf" srcId="{D17473AE-A5B0-4C2C-8ECB-D1C658A6CFE3}" destId="{C4DE9894-8DC5-422D-9A32-10DA3D45F5DA}" srcOrd="0" destOrd="0" presId="urn:microsoft.com/office/officeart/2017/3/layout/DropPinTimeline"/>
    <dgm:cxn modelId="{BE96C606-7850-44D4-A0AA-7B1B5E2FA6F2}" type="presOf" srcId="{2A2022CE-1633-44D2-8C43-CAEE51A241E4}" destId="{24D9EB4A-6000-4AD6-BC32-168BB54F7440}" srcOrd="0" destOrd="0" presId="urn:microsoft.com/office/officeart/2017/3/layout/DropPinTimeline"/>
    <dgm:cxn modelId="{BE28440F-94D9-400C-93B5-8570EDE77E92}" type="presOf" srcId="{9BA74B2A-098C-4CA9-9E7B-CC17FCD3DF7B}" destId="{B17FCE1F-64B1-41ED-BAB4-D7DC766290BD}" srcOrd="0" destOrd="0" presId="urn:microsoft.com/office/officeart/2017/3/layout/DropPinTimeline"/>
    <dgm:cxn modelId="{8293ED2C-E8E0-4341-8BA1-EEEEEBD496B1}" type="presOf" srcId="{FF056476-6CA8-42A3-8F5E-45C7EF2AC448}" destId="{E1FEC0BF-0274-4B26-A3CE-949DCC23697A}" srcOrd="0" destOrd="0" presId="urn:microsoft.com/office/officeart/2017/3/layout/DropPinTimeline"/>
    <dgm:cxn modelId="{786F5B3B-1E12-4CF4-BEF2-C62A0E8890A3}" srcId="{8E128D26-2DC9-44D0-8928-5E4ED662A4A4}" destId="{FF056476-6CA8-42A3-8F5E-45C7EF2AC448}" srcOrd="0" destOrd="0" parTransId="{1BCF68F3-8146-482E-B8A2-31641749D995}" sibTransId="{52149AD3-E563-48EB-AF39-5CC94B2E2916}"/>
    <dgm:cxn modelId="{6DD3DE43-9434-4EAA-9CED-B11E052DAD4B}" srcId="{2A2022CE-1633-44D2-8C43-CAEE51A241E4}" destId="{60CD54DB-F42F-40B8-80E2-DB20EFADDE9B}" srcOrd="0" destOrd="0" parTransId="{CCA4A28D-10D3-4ADB-8A93-AE795C4F01AC}" sibTransId="{E482AB41-3EC7-4CA1-88DF-EDB5F1E3CB44}"/>
    <dgm:cxn modelId="{92CC536B-DEF1-4D2B-B476-A18ABFE9CE4A}" type="presOf" srcId="{12A34625-B6CA-4A45-BC17-680E7C98D10E}" destId="{3910FD7C-8442-4199-914C-C45271936D11}" srcOrd="0" destOrd="0" presId="urn:microsoft.com/office/officeart/2017/3/layout/DropPinTimeline"/>
    <dgm:cxn modelId="{59ECAD6F-62BA-469B-AA92-4FDF6DB376E9}" srcId="{9BA74B2A-098C-4CA9-9E7B-CC17FCD3DF7B}" destId="{D17473AE-A5B0-4C2C-8ECB-D1C658A6CFE3}" srcOrd="0" destOrd="0" parTransId="{C2CAD35B-23DC-4E63-B55B-D2284EAFA5B5}" sibTransId="{F1C48926-C239-4FBC-8F71-7600EC2BF2BB}"/>
    <dgm:cxn modelId="{A13D708B-D9EA-4DD6-886A-D1280D8C07BA}" srcId="{81C130DD-1982-4111-B8E3-274601403B10}" destId="{9BA74B2A-098C-4CA9-9E7B-CC17FCD3DF7B}" srcOrd="2" destOrd="0" parTransId="{EF1DCC1B-DEF2-4BD0-9F88-15F3FE707367}" sibTransId="{09BDC438-5C87-4CD7-9776-6BF23BADEEA4}"/>
    <dgm:cxn modelId="{7A2EF29A-5466-4B21-BB10-35F256422334}" srcId="{81C130DD-1982-4111-B8E3-274601403B10}" destId="{8E128D26-2DC9-44D0-8928-5E4ED662A4A4}" srcOrd="0" destOrd="0" parTransId="{62BE2183-8699-470C-A36C-903A7CB17353}" sibTransId="{36C93389-2506-4BB2-BFC6-6C6088B915BC}"/>
    <dgm:cxn modelId="{FA3088A7-E584-41E9-B500-075143CE1441}" type="presOf" srcId="{81C130DD-1982-4111-B8E3-274601403B10}" destId="{B063A138-CE8C-452E-AD4A-959DE72247DB}" srcOrd="0" destOrd="0" presId="urn:microsoft.com/office/officeart/2017/3/layout/DropPinTimeline"/>
    <dgm:cxn modelId="{A254FBA9-F716-4837-9954-EA8FEE2C25C0}" srcId="{81C130DD-1982-4111-B8E3-274601403B10}" destId="{2A2022CE-1633-44D2-8C43-CAEE51A241E4}" srcOrd="1" destOrd="0" parTransId="{70D42A0E-FC12-46FF-AAE9-E40A64970BE2}" sibTransId="{53514FCA-64B3-4D54-BEC1-49686DA6EDD7}"/>
    <dgm:cxn modelId="{ADA1F9AC-D4C8-43AE-823D-5F75BC0894E7}" type="presOf" srcId="{60CD54DB-F42F-40B8-80E2-DB20EFADDE9B}" destId="{B2E4A3BF-09AC-4D09-AAC1-7D0557315462}" srcOrd="0" destOrd="0" presId="urn:microsoft.com/office/officeart/2017/3/layout/DropPinTimeline"/>
    <dgm:cxn modelId="{3D3209B9-14D1-41B4-8F93-65B513204226}" srcId="{81C130DD-1982-4111-B8E3-274601403B10}" destId="{12A34625-B6CA-4A45-BC17-680E7C98D10E}" srcOrd="3" destOrd="0" parTransId="{0B251DB7-2873-496D-A200-DBC381A41348}" sibTransId="{1E307E09-EAD9-42FC-A5F5-2E4791254073}"/>
    <dgm:cxn modelId="{536C60C5-BA6E-4B77-9931-1030244E1AE4}" type="presOf" srcId="{8E128D26-2DC9-44D0-8928-5E4ED662A4A4}" destId="{20B30BE7-EE4E-41A7-BEE2-B9E5F7D8CF89}" srcOrd="0" destOrd="0" presId="urn:microsoft.com/office/officeart/2017/3/layout/DropPinTimeline"/>
    <dgm:cxn modelId="{4F4C93E0-DE7E-452C-B598-CB72BC129B05}" srcId="{12A34625-B6CA-4A45-BC17-680E7C98D10E}" destId="{BB16B9B8-6616-45BC-BE38-AF4F7685A925}" srcOrd="0" destOrd="0" parTransId="{0A270AA2-EBDA-4F4F-A90B-7E6D2E18701A}" sibTransId="{7306E0B1-0BAC-493C-9547-DBA2CCADBDC7}"/>
    <dgm:cxn modelId="{97C648E5-B40A-490D-9D72-9A43001B3DDC}" type="presOf" srcId="{BB16B9B8-6616-45BC-BE38-AF4F7685A925}" destId="{2E7482D9-0F0C-4482-AB4B-5452B467AC13}" srcOrd="0" destOrd="0" presId="urn:microsoft.com/office/officeart/2017/3/layout/DropPinTimeline"/>
    <dgm:cxn modelId="{68495A23-1E9F-4B9C-A9B6-6B89EBA53F50}" type="presParOf" srcId="{B063A138-CE8C-452E-AD4A-959DE72247DB}" destId="{48D2474F-1DD4-416B-98A2-836074A96EF7}" srcOrd="0" destOrd="0" presId="urn:microsoft.com/office/officeart/2017/3/layout/DropPinTimeline"/>
    <dgm:cxn modelId="{B3B60799-51D4-40A2-B683-526C30DEA40E}" type="presParOf" srcId="{B063A138-CE8C-452E-AD4A-959DE72247DB}" destId="{B3E06700-2F03-4615-A453-1C56A8531489}" srcOrd="1" destOrd="0" presId="urn:microsoft.com/office/officeart/2017/3/layout/DropPinTimeline"/>
    <dgm:cxn modelId="{B11FA0DB-46C9-46E8-97A1-C75F03D2C360}" type="presParOf" srcId="{B3E06700-2F03-4615-A453-1C56A8531489}" destId="{03DF59FE-8B03-41C7-9DAB-1C8BF50974B9}" srcOrd="0" destOrd="0" presId="urn:microsoft.com/office/officeart/2017/3/layout/DropPinTimeline"/>
    <dgm:cxn modelId="{36FAA34A-4417-4D1C-B59D-2FA10D6E8AD3}" type="presParOf" srcId="{03DF59FE-8B03-41C7-9DAB-1C8BF50974B9}" destId="{D6CFF011-2D86-4203-9B71-59F8BD66592C}" srcOrd="0" destOrd="0" presId="urn:microsoft.com/office/officeart/2017/3/layout/DropPinTimeline"/>
    <dgm:cxn modelId="{1E3EF9CD-02E4-44E1-9BAF-692F747A59B8}" type="presParOf" srcId="{03DF59FE-8B03-41C7-9DAB-1C8BF50974B9}" destId="{1D2018A0-13AD-419B-864F-0EAE8637F97F}" srcOrd="1" destOrd="0" presId="urn:microsoft.com/office/officeart/2017/3/layout/DropPinTimeline"/>
    <dgm:cxn modelId="{974243DB-0B74-49F7-8159-B8611D4E35B7}" type="presParOf" srcId="{1D2018A0-13AD-419B-864F-0EAE8637F97F}" destId="{B116CE84-1DED-469A-9DE8-B7F565549448}" srcOrd="0" destOrd="0" presId="urn:microsoft.com/office/officeart/2017/3/layout/DropPinTimeline"/>
    <dgm:cxn modelId="{A353FEBF-ABF4-4648-B8B8-28A7C8CB3B03}" type="presParOf" srcId="{1D2018A0-13AD-419B-864F-0EAE8637F97F}" destId="{2AC44CF7-0CFE-430A-87DB-72A6DD0FA94A}" srcOrd="1" destOrd="0" presId="urn:microsoft.com/office/officeart/2017/3/layout/DropPinTimeline"/>
    <dgm:cxn modelId="{24929782-C126-4FF0-9CC7-77EB0AD5D609}" type="presParOf" srcId="{03DF59FE-8B03-41C7-9DAB-1C8BF50974B9}" destId="{E1FEC0BF-0274-4B26-A3CE-949DCC23697A}" srcOrd="2" destOrd="0" presId="urn:microsoft.com/office/officeart/2017/3/layout/DropPinTimeline"/>
    <dgm:cxn modelId="{748E4AB8-A4A0-46CA-939B-AA001E0B77CE}" type="presParOf" srcId="{03DF59FE-8B03-41C7-9DAB-1C8BF50974B9}" destId="{20B30BE7-EE4E-41A7-BEE2-B9E5F7D8CF89}" srcOrd="3" destOrd="0" presId="urn:microsoft.com/office/officeart/2017/3/layout/DropPinTimeline"/>
    <dgm:cxn modelId="{39B07875-FB30-4596-A297-0D67896FFDB8}" type="presParOf" srcId="{03DF59FE-8B03-41C7-9DAB-1C8BF50974B9}" destId="{3002EC1F-EDE0-49C0-9BA6-2C75665E70B0}" srcOrd="4" destOrd="0" presId="urn:microsoft.com/office/officeart/2017/3/layout/DropPinTimeline"/>
    <dgm:cxn modelId="{90B2723D-EA1E-4C13-BCE5-6ACC7D96310A}" type="presParOf" srcId="{03DF59FE-8B03-41C7-9DAB-1C8BF50974B9}" destId="{05668507-76EF-4697-BBB0-7F92D66D9812}" srcOrd="5" destOrd="0" presId="urn:microsoft.com/office/officeart/2017/3/layout/DropPinTimeline"/>
    <dgm:cxn modelId="{FB07C57C-74B2-432E-98B5-EB726D0E3817}" type="presParOf" srcId="{B3E06700-2F03-4615-A453-1C56A8531489}" destId="{11FA2EAB-6B51-4705-9CC6-0FB3BCFAC990}" srcOrd="1" destOrd="0" presId="urn:microsoft.com/office/officeart/2017/3/layout/DropPinTimeline"/>
    <dgm:cxn modelId="{6D9BB8D7-9F4E-496C-8E22-C30C5E7BC594}" type="presParOf" srcId="{B3E06700-2F03-4615-A453-1C56A8531489}" destId="{7F4EC3C4-7DAA-4522-A251-16796C86021B}" srcOrd="2" destOrd="0" presId="urn:microsoft.com/office/officeart/2017/3/layout/DropPinTimeline"/>
    <dgm:cxn modelId="{70460A4E-3469-4CF7-85EC-64261DBCDF28}" type="presParOf" srcId="{7F4EC3C4-7DAA-4522-A251-16796C86021B}" destId="{F3C6AFAC-16A2-4BE0-A3DF-99DD55790803}" srcOrd="0" destOrd="0" presId="urn:microsoft.com/office/officeart/2017/3/layout/DropPinTimeline"/>
    <dgm:cxn modelId="{22A7AD9C-5F7B-4EE4-B64E-CFFE7C5334D6}" type="presParOf" srcId="{7F4EC3C4-7DAA-4522-A251-16796C86021B}" destId="{D11CA78F-C9EC-4D46-BB69-AA377076B821}" srcOrd="1" destOrd="0" presId="urn:microsoft.com/office/officeart/2017/3/layout/DropPinTimeline"/>
    <dgm:cxn modelId="{3B6D18CD-F76F-4586-9D01-3F97DA9BCE4B}" type="presParOf" srcId="{D11CA78F-C9EC-4D46-BB69-AA377076B821}" destId="{C4D62ADA-BB41-46EF-8BFC-FDA751D1DF76}" srcOrd="0" destOrd="0" presId="urn:microsoft.com/office/officeart/2017/3/layout/DropPinTimeline"/>
    <dgm:cxn modelId="{5B806324-F423-45CB-879A-9B4AA470E856}" type="presParOf" srcId="{D11CA78F-C9EC-4D46-BB69-AA377076B821}" destId="{14A02DB8-0DD7-4556-AA18-D9FD41959DB4}" srcOrd="1" destOrd="0" presId="urn:microsoft.com/office/officeart/2017/3/layout/DropPinTimeline"/>
    <dgm:cxn modelId="{4E846541-9DBF-484F-B424-4241279B9513}" type="presParOf" srcId="{7F4EC3C4-7DAA-4522-A251-16796C86021B}" destId="{B2E4A3BF-09AC-4D09-AAC1-7D0557315462}" srcOrd="2" destOrd="0" presId="urn:microsoft.com/office/officeart/2017/3/layout/DropPinTimeline"/>
    <dgm:cxn modelId="{05825D53-B3E4-4889-94CC-38617BA2A620}" type="presParOf" srcId="{7F4EC3C4-7DAA-4522-A251-16796C86021B}" destId="{24D9EB4A-6000-4AD6-BC32-168BB54F7440}" srcOrd="3" destOrd="0" presId="urn:microsoft.com/office/officeart/2017/3/layout/DropPinTimeline"/>
    <dgm:cxn modelId="{EAEF10E0-7CD8-40DC-93C3-EA8D9C09EA39}" type="presParOf" srcId="{7F4EC3C4-7DAA-4522-A251-16796C86021B}" destId="{07413150-7A01-4805-A5E5-3FBF820324C2}" srcOrd="4" destOrd="0" presId="urn:microsoft.com/office/officeart/2017/3/layout/DropPinTimeline"/>
    <dgm:cxn modelId="{0DF48AC1-1087-4432-A2A3-756093EFB28F}" type="presParOf" srcId="{7F4EC3C4-7DAA-4522-A251-16796C86021B}" destId="{00ADDD3D-8498-40A7-8388-0AE44284D37D}" srcOrd="5" destOrd="0" presId="urn:microsoft.com/office/officeart/2017/3/layout/DropPinTimeline"/>
    <dgm:cxn modelId="{DFED8418-3287-43E6-9B6C-43ED26C856DF}" type="presParOf" srcId="{B3E06700-2F03-4615-A453-1C56A8531489}" destId="{1501BCCD-70A6-4860-BD24-B0EBCB372002}" srcOrd="3" destOrd="0" presId="urn:microsoft.com/office/officeart/2017/3/layout/DropPinTimeline"/>
    <dgm:cxn modelId="{267F7E9E-99B8-4B1B-BBAF-6647B0EEA69A}" type="presParOf" srcId="{B3E06700-2F03-4615-A453-1C56A8531489}" destId="{DAF5C145-E75F-45AF-B3D4-7CB16566918A}" srcOrd="4" destOrd="0" presId="urn:microsoft.com/office/officeart/2017/3/layout/DropPinTimeline"/>
    <dgm:cxn modelId="{26B05D52-C560-4E2B-8564-1E1FC38215C2}" type="presParOf" srcId="{DAF5C145-E75F-45AF-B3D4-7CB16566918A}" destId="{B9658564-8318-4110-97A4-F17C429C1342}" srcOrd="0" destOrd="0" presId="urn:microsoft.com/office/officeart/2017/3/layout/DropPinTimeline"/>
    <dgm:cxn modelId="{EEFD9885-0182-4503-8B31-F4F11FA6F65A}" type="presParOf" srcId="{DAF5C145-E75F-45AF-B3D4-7CB16566918A}" destId="{45043F2A-E4FA-42A2-8F19-DF1E25ADDA86}" srcOrd="1" destOrd="0" presId="urn:microsoft.com/office/officeart/2017/3/layout/DropPinTimeline"/>
    <dgm:cxn modelId="{2043C90C-9727-4620-B5A0-80DA03D5154F}" type="presParOf" srcId="{45043F2A-E4FA-42A2-8F19-DF1E25ADDA86}" destId="{19E4C894-A408-4152-8B9F-F015CA388B18}" srcOrd="0" destOrd="0" presId="urn:microsoft.com/office/officeart/2017/3/layout/DropPinTimeline"/>
    <dgm:cxn modelId="{6C1AC80E-F197-4A96-AA17-D20A9F376A14}" type="presParOf" srcId="{45043F2A-E4FA-42A2-8F19-DF1E25ADDA86}" destId="{3420F8FA-62A8-4A4E-83A2-0C6B7FEDF4AF}" srcOrd="1" destOrd="0" presId="urn:microsoft.com/office/officeart/2017/3/layout/DropPinTimeline"/>
    <dgm:cxn modelId="{011901D3-E5A4-4541-825A-3D3BD2B3C002}" type="presParOf" srcId="{DAF5C145-E75F-45AF-B3D4-7CB16566918A}" destId="{C4DE9894-8DC5-422D-9A32-10DA3D45F5DA}" srcOrd="2" destOrd="0" presId="urn:microsoft.com/office/officeart/2017/3/layout/DropPinTimeline"/>
    <dgm:cxn modelId="{51A35101-1064-4A48-A80F-B8CEB262A5E5}" type="presParOf" srcId="{DAF5C145-E75F-45AF-B3D4-7CB16566918A}" destId="{B17FCE1F-64B1-41ED-BAB4-D7DC766290BD}" srcOrd="3" destOrd="0" presId="urn:microsoft.com/office/officeart/2017/3/layout/DropPinTimeline"/>
    <dgm:cxn modelId="{BE3E7842-0A34-4EB5-B7B3-B3476311D68D}" type="presParOf" srcId="{DAF5C145-E75F-45AF-B3D4-7CB16566918A}" destId="{2BC5358A-4374-400A-B5B4-6A10E88D086D}" srcOrd="4" destOrd="0" presId="urn:microsoft.com/office/officeart/2017/3/layout/DropPinTimeline"/>
    <dgm:cxn modelId="{1B3C0ED0-E4EE-453F-93D7-872BF5172040}" type="presParOf" srcId="{DAF5C145-E75F-45AF-B3D4-7CB16566918A}" destId="{EEC858DA-01E5-4779-9BAE-3269EA25BF06}" srcOrd="5" destOrd="0" presId="urn:microsoft.com/office/officeart/2017/3/layout/DropPinTimeline"/>
    <dgm:cxn modelId="{E1C72981-6635-47FB-A19B-342BBF62F140}" type="presParOf" srcId="{B3E06700-2F03-4615-A453-1C56A8531489}" destId="{4E93B77D-EECB-433A-8C32-3F2A1293472A}" srcOrd="5" destOrd="0" presId="urn:microsoft.com/office/officeart/2017/3/layout/DropPinTimeline"/>
    <dgm:cxn modelId="{0937AC86-DD4B-47F3-8379-8E850C100BA7}" type="presParOf" srcId="{B3E06700-2F03-4615-A453-1C56A8531489}" destId="{826103AE-BD53-47D2-81AB-F6EEB500C348}" srcOrd="6" destOrd="0" presId="urn:microsoft.com/office/officeart/2017/3/layout/DropPinTimeline"/>
    <dgm:cxn modelId="{03DC29FB-63E3-4CDB-AB6A-E4A16408AEEA}" type="presParOf" srcId="{826103AE-BD53-47D2-81AB-F6EEB500C348}" destId="{9506AC76-85DB-44FD-837F-CEE5F6DE1A42}" srcOrd="0" destOrd="0" presId="urn:microsoft.com/office/officeart/2017/3/layout/DropPinTimeline"/>
    <dgm:cxn modelId="{306BC252-CAB2-48C8-8BD2-473F5B43DF99}" type="presParOf" srcId="{826103AE-BD53-47D2-81AB-F6EEB500C348}" destId="{71B4B982-41FE-4B95-89A8-CADD4CA84E25}" srcOrd="1" destOrd="0" presId="urn:microsoft.com/office/officeart/2017/3/layout/DropPinTimeline"/>
    <dgm:cxn modelId="{A01F39DD-9BDC-4E71-9208-380DDC6054EA}" type="presParOf" srcId="{71B4B982-41FE-4B95-89A8-CADD4CA84E25}" destId="{79A9F768-3358-48E3-A915-CD8EDB866CFB}" srcOrd="0" destOrd="0" presId="urn:microsoft.com/office/officeart/2017/3/layout/DropPinTimeline"/>
    <dgm:cxn modelId="{24F2DDC9-1021-4C15-AE59-D73CD8E64E71}" type="presParOf" srcId="{71B4B982-41FE-4B95-89A8-CADD4CA84E25}" destId="{85084A9A-F6C6-40C0-9F4D-71A710E5C2E2}" srcOrd="1" destOrd="0" presId="urn:microsoft.com/office/officeart/2017/3/layout/DropPinTimeline"/>
    <dgm:cxn modelId="{8F7F9C0B-0FB9-4029-8F79-A434049C6D2D}" type="presParOf" srcId="{826103AE-BD53-47D2-81AB-F6EEB500C348}" destId="{2E7482D9-0F0C-4482-AB4B-5452B467AC13}" srcOrd="2" destOrd="0" presId="urn:microsoft.com/office/officeart/2017/3/layout/DropPinTimeline"/>
    <dgm:cxn modelId="{A6243900-097D-4968-95E0-F1B03DFD8FF1}" type="presParOf" srcId="{826103AE-BD53-47D2-81AB-F6EEB500C348}" destId="{3910FD7C-8442-4199-914C-C45271936D11}" srcOrd="3" destOrd="0" presId="urn:microsoft.com/office/officeart/2017/3/layout/DropPinTimeline"/>
    <dgm:cxn modelId="{5AE15862-EBEB-49C1-81D5-587A55076E16}" type="presParOf" srcId="{826103AE-BD53-47D2-81AB-F6EEB500C348}" destId="{C75C6ADB-F05D-45AA-BC29-C029B8FFCE35}" srcOrd="4" destOrd="0" presId="urn:microsoft.com/office/officeart/2017/3/layout/DropPinTimeline"/>
    <dgm:cxn modelId="{374D551A-506B-4C21-9836-53B7D1B02449}" type="presParOf" srcId="{826103AE-BD53-47D2-81AB-F6EEB500C348}" destId="{FF894AA6-3594-4A4C-97B5-9D477F244E84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2474F-1DD4-416B-98A2-836074A96EF7}">
      <dsp:nvSpPr>
        <dsp:cNvPr id="0" name=""/>
        <dsp:cNvSpPr/>
      </dsp:nvSpPr>
      <dsp:spPr>
        <a:xfrm>
          <a:off x="0" y="1940952"/>
          <a:ext cx="109056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6CE84-1DED-469A-9DE8-B7F565549448}">
      <dsp:nvSpPr>
        <dsp:cNvPr id="0" name=""/>
        <dsp:cNvSpPr/>
      </dsp:nvSpPr>
      <dsp:spPr>
        <a:xfrm rot="8100000">
          <a:off x="62934" y="447313"/>
          <a:ext cx="285471" cy="285471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C44CF7-0CFE-430A-87DB-72A6DD0FA94A}">
      <dsp:nvSpPr>
        <dsp:cNvPr id="0" name=""/>
        <dsp:cNvSpPr/>
      </dsp:nvSpPr>
      <dsp:spPr>
        <a:xfrm>
          <a:off x="94648" y="479026"/>
          <a:ext cx="222044" cy="2220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EC0BF-0274-4B26-A3CE-949DCC23697A}">
      <dsp:nvSpPr>
        <dsp:cNvPr id="0" name=""/>
        <dsp:cNvSpPr/>
      </dsp:nvSpPr>
      <dsp:spPr>
        <a:xfrm>
          <a:off x="407529" y="791908"/>
          <a:ext cx="3625408" cy="1149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Foodex</a:t>
          </a:r>
          <a:r>
            <a:rPr lang="en-US" sz="1500" kern="1200" dirty="0"/>
            <a:t> Saudi (replacing </a:t>
          </a:r>
          <a:r>
            <a:rPr lang="en-US" sz="1500" kern="1200" dirty="0" err="1"/>
            <a:t>Gulfood</a:t>
          </a:r>
          <a:r>
            <a:rPr lang="en-US" sz="1500" kern="1200" dirty="0"/>
            <a:t>)</a:t>
          </a:r>
        </a:p>
      </dsp:txBody>
      <dsp:txXfrm>
        <a:off x="407529" y="791908"/>
        <a:ext cx="3625408" cy="1149043"/>
      </dsp:txXfrm>
    </dsp:sp>
    <dsp:sp modelId="{20B30BE7-EE4E-41A7-BEE2-B9E5F7D8CF89}">
      <dsp:nvSpPr>
        <dsp:cNvPr id="0" name=""/>
        <dsp:cNvSpPr/>
      </dsp:nvSpPr>
      <dsp:spPr>
        <a:xfrm>
          <a:off x="407529" y="388190"/>
          <a:ext cx="3625408" cy="40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17–20 Sep. 2023</a:t>
          </a:r>
        </a:p>
      </dsp:txBody>
      <dsp:txXfrm>
        <a:off x="407529" y="388190"/>
        <a:ext cx="3625408" cy="403718"/>
      </dsp:txXfrm>
    </dsp:sp>
    <dsp:sp modelId="{3002EC1F-EDE0-49C0-9BA6-2C75665E70B0}">
      <dsp:nvSpPr>
        <dsp:cNvPr id="0" name=""/>
        <dsp:cNvSpPr/>
      </dsp:nvSpPr>
      <dsp:spPr>
        <a:xfrm>
          <a:off x="205670" y="791908"/>
          <a:ext cx="0" cy="114904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FF011-2D86-4203-9B71-59F8BD66592C}">
      <dsp:nvSpPr>
        <dsp:cNvPr id="0" name=""/>
        <dsp:cNvSpPr/>
      </dsp:nvSpPr>
      <dsp:spPr>
        <a:xfrm>
          <a:off x="168665" y="1904617"/>
          <a:ext cx="72669" cy="72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D62ADA-BB41-46EF-8BFC-FDA751D1DF76}">
      <dsp:nvSpPr>
        <dsp:cNvPr id="0" name=""/>
        <dsp:cNvSpPr/>
      </dsp:nvSpPr>
      <dsp:spPr>
        <a:xfrm rot="18900000">
          <a:off x="2239639" y="3149118"/>
          <a:ext cx="285471" cy="285471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A02DB8-0DD7-4556-AA18-D9FD41959DB4}">
      <dsp:nvSpPr>
        <dsp:cNvPr id="0" name=""/>
        <dsp:cNvSpPr/>
      </dsp:nvSpPr>
      <dsp:spPr>
        <a:xfrm>
          <a:off x="2271352" y="3180832"/>
          <a:ext cx="222044" cy="2220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A3BF-09AC-4D09-AAC1-7D0557315462}">
      <dsp:nvSpPr>
        <dsp:cNvPr id="0" name=""/>
        <dsp:cNvSpPr/>
      </dsp:nvSpPr>
      <dsp:spPr>
        <a:xfrm>
          <a:off x="2584234" y="1940952"/>
          <a:ext cx="3625408" cy="1149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FHC Shanghai</a:t>
          </a:r>
        </a:p>
      </dsp:txBody>
      <dsp:txXfrm>
        <a:off x="2584234" y="1940952"/>
        <a:ext cx="3625408" cy="1149043"/>
      </dsp:txXfrm>
    </dsp:sp>
    <dsp:sp modelId="{24D9EB4A-6000-4AD6-BC32-168BB54F7440}">
      <dsp:nvSpPr>
        <dsp:cNvPr id="0" name=""/>
        <dsp:cNvSpPr/>
      </dsp:nvSpPr>
      <dsp:spPr>
        <a:xfrm>
          <a:off x="2584234" y="3089995"/>
          <a:ext cx="3625408" cy="40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8–10 Nov. 2023</a:t>
          </a:r>
        </a:p>
      </dsp:txBody>
      <dsp:txXfrm>
        <a:off x="2584234" y="3089995"/>
        <a:ext cx="3625408" cy="403718"/>
      </dsp:txXfrm>
    </dsp:sp>
    <dsp:sp modelId="{07413150-7A01-4805-A5E5-3FBF820324C2}">
      <dsp:nvSpPr>
        <dsp:cNvPr id="0" name=""/>
        <dsp:cNvSpPr/>
      </dsp:nvSpPr>
      <dsp:spPr>
        <a:xfrm>
          <a:off x="2382375" y="1940952"/>
          <a:ext cx="0" cy="114904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6AFAC-16A2-4BE0-A3DF-99DD55790803}">
      <dsp:nvSpPr>
        <dsp:cNvPr id="0" name=""/>
        <dsp:cNvSpPr/>
      </dsp:nvSpPr>
      <dsp:spPr>
        <a:xfrm>
          <a:off x="2345370" y="1904617"/>
          <a:ext cx="72669" cy="72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E4C894-A408-4152-8B9F-F015CA388B18}">
      <dsp:nvSpPr>
        <dsp:cNvPr id="0" name=""/>
        <dsp:cNvSpPr/>
      </dsp:nvSpPr>
      <dsp:spPr>
        <a:xfrm rot="8100000">
          <a:off x="4416343" y="447313"/>
          <a:ext cx="285471" cy="285471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20F8FA-62A8-4A4E-83A2-0C6B7FEDF4AF}">
      <dsp:nvSpPr>
        <dsp:cNvPr id="0" name=""/>
        <dsp:cNvSpPr/>
      </dsp:nvSpPr>
      <dsp:spPr>
        <a:xfrm>
          <a:off x="4448057" y="479026"/>
          <a:ext cx="222044" cy="2220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E9894-8DC5-422D-9A32-10DA3D45F5DA}">
      <dsp:nvSpPr>
        <dsp:cNvPr id="0" name=""/>
        <dsp:cNvSpPr/>
      </dsp:nvSpPr>
      <dsp:spPr>
        <a:xfrm>
          <a:off x="4760938" y="791908"/>
          <a:ext cx="3625408" cy="1149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SIAL India</a:t>
          </a:r>
        </a:p>
      </dsp:txBody>
      <dsp:txXfrm>
        <a:off x="4760938" y="791908"/>
        <a:ext cx="3625408" cy="1149043"/>
      </dsp:txXfrm>
    </dsp:sp>
    <dsp:sp modelId="{B17FCE1F-64B1-41ED-BAB4-D7DC766290BD}">
      <dsp:nvSpPr>
        <dsp:cNvPr id="0" name=""/>
        <dsp:cNvSpPr/>
      </dsp:nvSpPr>
      <dsp:spPr>
        <a:xfrm>
          <a:off x="4760938" y="388190"/>
          <a:ext cx="3625408" cy="40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7–9 Dec. 2023</a:t>
          </a:r>
        </a:p>
      </dsp:txBody>
      <dsp:txXfrm>
        <a:off x="4760938" y="388190"/>
        <a:ext cx="3625408" cy="403718"/>
      </dsp:txXfrm>
    </dsp:sp>
    <dsp:sp modelId="{2BC5358A-4374-400A-B5B4-6A10E88D086D}">
      <dsp:nvSpPr>
        <dsp:cNvPr id="0" name=""/>
        <dsp:cNvSpPr/>
      </dsp:nvSpPr>
      <dsp:spPr>
        <a:xfrm>
          <a:off x="4559079" y="791908"/>
          <a:ext cx="0" cy="114904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58564-8318-4110-97A4-F17C429C1342}">
      <dsp:nvSpPr>
        <dsp:cNvPr id="0" name=""/>
        <dsp:cNvSpPr/>
      </dsp:nvSpPr>
      <dsp:spPr>
        <a:xfrm>
          <a:off x="4522074" y="1904617"/>
          <a:ext cx="72669" cy="72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A9F768-3358-48E3-A915-CD8EDB866CFB}">
      <dsp:nvSpPr>
        <dsp:cNvPr id="0" name=""/>
        <dsp:cNvSpPr/>
      </dsp:nvSpPr>
      <dsp:spPr>
        <a:xfrm rot="18900000">
          <a:off x="6593048" y="3149118"/>
          <a:ext cx="285471" cy="285471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084A9A-F6C6-40C0-9F4D-71A710E5C2E2}">
      <dsp:nvSpPr>
        <dsp:cNvPr id="0" name=""/>
        <dsp:cNvSpPr/>
      </dsp:nvSpPr>
      <dsp:spPr>
        <a:xfrm>
          <a:off x="6624761" y="3180832"/>
          <a:ext cx="222044" cy="2220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482D9-0F0C-4482-AB4B-5452B467AC13}">
      <dsp:nvSpPr>
        <dsp:cNvPr id="0" name=""/>
        <dsp:cNvSpPr/>
      </dsp:nvSpPr>
      <dsp:spPr>
        <a:xfrm>
          <a:off x="6937643" y="1940952"/>
          <a:ext cx="3625408" cy="1149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Foodex</a:t>
          </a:r>
          <a:r>
            <a:rPr lang="en-US" sz="1500" kern="1200" dirty="0"/>
            <a:t> Tokyo</a:t>
          </a:r>
        </a:p>
      </dsp:txBody>
      <dsp:txXfrm>
        <a:off x="6937643" y="1940952"/>
        <a:ext cx="3625408" cy="1149043"/>
      </dsp:txXfrm>
    </dsp:sp>
    <dsp:sp modelId="{3910FD7C-8442-4199-914C-C45271936D11}">
      <dsp:nvSpPr>
        <dsp:cNvPr id="0" name=""/>
        <dsp:cNvSpPr/>
      </dsp:nvSpPr>
      <dsp:spPr>
        <a:xfrm>
          <a:off x="6937643" y="3089995"/>
          <a:ext cx="3625408" cy="40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5-8 March 2024</a:t>
          </a:r>
        </a:p>
      </dsp:txBody>
      <dsp:txXfrm>
        <a:off x="6937643" y="3089995"/>
        <a:ext cx="3625408" cy="403718"/>
      </dsp:txXfrm>
    </dsp:sp>
    <dsp:sp modelId="{C75C6ADB-F05D-45AA-BC29-C029B8FFCE35}">
      <dsp:nvSpPr>
        <dsp:cNvPr id="0" name=""/>
        <dsp:cNvSpPr/>
      </dsp:nvSpPr>
      <dsp:spPr>
        <a:xfrm>
          <a:off x="6735784" y="1940952"/>
          <a:ext cx="0" cy="114904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6AC76-85DB-44FD-837F-CEE5F6DE1A42}">
      <dsp:nvSpPr>
        <dsp:cNvPr id="0" name=""/>
        <dsp:cNvSpPr/>
      </dsp:nvSpPr>
      <dsp:spPr>
        <a:xfrm>
          <a:off x="6698779" y="1904617"/>
          <a:ext cx="72669" cy="72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8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3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urs-by-europe.campaign.europa.eu/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hyperlink" Target="https://www.instagram.com/euagrifood_kore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a.ec.europa.eu/funding-and-grants/promotion-agricultural-products-0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dirty="0"/>
              <a:t>European Commission’s</a:t>
            </a:r>
            <a:br>
              <a:rPr lang="en-IE" dirty="0"/>
            </a:br>
            <a:r>
              <a:rPr lang="en-IE" dirty="0"/>
              <a:t>own initiatives for promotion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Meeting of the </a:t>
            </a:r>
            <a:r>
              <a:rPr lang="en-US" dirty="0"/>
              <a:t>Agri-food Promotion Committee of Trade Promotion Europe, 25 May 2023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1091" y="5557903"/>
            <a:ext cx="10065224" cy="773624"/>
          </a:xfrm>
        </p:spPr>
        <p:txBody>
          <a:bodyPr/>
          <a:lstStyle/>
          <a:p>
            <a:r>
              <a:rPr lang="en-IE" dirty="0"/>
              <a:t>Pawel </a:t>
            </a:r>
            <a:r>
              <a:rPr lang="en-IE" dirty="0" err="1"/>
              <a:t>Bienkowski</a:t>
            </a:r>
            <a:r>
              <a:rPr lang="en-IE" dirty="0"/>
              <a:t>, Programme Manager, Promotion of Agricultural Products, DG Agriculture &amp; Rural Development, European Commission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3DE79-8958-F2A3-E11B-2F92B307F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791094" cy="3906435"/>
          </a:xfrm>
        </p:spPr>
        <p:txBody>
          <a:bodyPr/>
          <a:lstStyle/>
          <a:p>
            <a:r>
              <a:rPr lang="en-IE" dirty="0"/>
              <a:t>HLM in combination with EU pavilion at SIAL Delhi (7-9 Dec 2023) and Mumbai (10-12 Dec 2023)</a:t>
            </a:r>
          </a:p>
          <a:p>
            <a:r>
              <a:rPr lang="en-IE" dirty="0"/>
              <a:t>Objective: Business delegation of up to 70 businesspeople. </a:t>
            </a:r>
            <a:r>
              <a:rPr lang="en-IE" b="1" dirty="0"/>
              <a:t>Invitations out!</a:t>
            </a:r>
          </a:p>
          <a:p>
            <a:r>
              <a:rPr lang="en-GB" dirty="0"/>
              <a:t>BD’s represent umbrella/sectoral organisations and companies from MS representing sectors with the highest potential given the difficult market access barriers (different per state).</a:t>
            </a:r>
            <a:endParaRPr lang="en-IE" dirty="0"/>
          </a:p>
          <a:p>
            <a:pPr lvl="0"/>
            <a:r>
              <a:rPr lang="en-GB" dirty="0"/>
              <a:t>Dairy, Pork, Poultry, Fruits and Vegetables, Wines, alcohol and spirits, Olive oil and vegetable oils, Chocolate, confectionery and bakery, grains, oilseeds, animal feed etc. </a:t>
            </a:r>
          </a:p>
          <a:p>
            <a:pPr lvl="0"/>
            <a:r>
              <a:rPr lang="en-GB" dirty="0"/>
              <a:t>GI producers</a:t>
            </a:r>
            <a:endParaRPr lang="fr-BE" dirty="0"/>
          </a:p>
          <a:p>
            <a:endParaRPr lang="fr-BE" dirty="0"/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221669-3E7A-DEEF-8200-0B6C041D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High Level Mission to India: 6-12 Dec 2023</a:t>
            </a:r>
          </a:p>
        </p:txBody>
      </p:sp>
    </p:spTree>
    <p:extLst>
      <p:ext uri="{BB962C8B-B14F-4D97-AF65-F5344CB8AC3E}">
        <p14:creationId xmlns:p14="http://schemas.microsoft.com/office/powerpoint/2010/main" val="212387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3C91E95-BF52-F635-189E-92607E30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699" y="1550646"/>
            <a:ext cx="5541483" cy="4519648"/>
          </a:xfrm>
        </p:spPr>
        <p:txBody>
          <a:bodyPr/>
          <a:lstStyle/>
          <a:p>
            <a:r>
              <a:rPr lang="en-US" sz="2000" dirty="0"/>
              <a:t>Started in January 2023 for 3 years</a:t>
            </a:r>
          </a:p>
          <a:p>
            <a:r>
              <a:rPr lang="en-US" sz="2000" dirty="0"/>
              <a:t>Target audiences: Affluent, middle-class consumers (repeated buyers), businesses, specialized media and opinion leaders</a:t>
            </a:r>
          </a:p>
          <a:p>
            <a:r>
              <a:rPr lang="en-US" sz="2000" dirty="0"/>
              <a:t>Campaign strategy: to incorporate EU F&amp;B products as part of a daily Chinese diet. To compete for a permanent share of the pantry.</a:t>
            </a:r>
          </a:p>
          <a:p>
            <a:r>
              <a:rPr lang="en-US" sz="2000" dirty="0"/>
              <a:t>85% of activities online, 70% of budget for advertisement</a:t>
            </a:r>
          </a:p>
          <a:p>
            <a:r>
              <a:rPr lang="en-US" sz="2000" dirty="0"/>
              <a:t>Messages to continue reassuring about safety, quality of EU products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29E8EE-F759-2A6D-A71A-A9665365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699" y="482860"/>
            <a:ext cx="5409198" cy="782357"/>
          </a:xfrm>
        </p:spPr>
        <p:txBody>
          <a:bodyPr anchor="b">
            <a:noAutofit/>
          </a:bodyPr>
          <a:lstStyle/>
          <a:p>
            <a:r>
              <a:rPr lang="en-IE" sz="2800" dirty="0"/>
              <a:t>Campaign in China: Irresistible Europe, Countless combinations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3207A7-E826-16F0-AB6B-B0252C7793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4147" r="2" b="9042"/>
          <a:stretch/>
        </p:blipFill>
        <p:spPr>
          <a:xfrm>
            <a:off x="-46383" y="-46383"/>
            <a:ext cx="6142383" cy="696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71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Content Placeholder 1">
            <a:extLst>
              <a:ext uri="{FF2B5EF4-FFF2-40B4-BE49-F238E27FC236}">
                <a16:creationId xmlns:a16="http://schemas.microsoft.com/office/drawing/2014/main" id="{99D6CD45-D0F0-E7D5-DAC6-3495FCC2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699" y="1440035"/>
            <a:ext cx="5618601" cy="37699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Activities</a:t>
            </a:r>
          </a:p>
          <a:p>
            <a:r>
              <a:rPr lang="en-US" sz="2000" dirty="0"/>
              <a:t>Delivery boxes</a:t>
            </a:r>
          </a:p>
          <a:p>
            <a:r>
              <a:rPr lang="en-US" sz="2000" dirty="0"/>
              <a:t>Social media: “The Irresistible Swap” recipes, morning and weekend posts</a:t>
            </a:r>
          </a:p>
          <a:p>
            <a:r>
              <a:rPr lang="en-US" sz="2000" dirty="0"/>
              <a:t>Serious game</a:t>
            </a:r>
          </a:p>
          <a:p>
            <a:r>
              <a:rPr lang="en-US" sz="2000" dirty="0"/>
              <a:t>Quarterly post on all EU promotion activities in China, </a:t>
            </a:r>
            <a:r>
              <a:rPr lang="en-US" sz="2000" u="sng" dirty="0"/>
              <a:t>incl. promotion </a:t>
            </a:r>
            <a:r>
              <a:rPr lang="en-US" sz="2000" u="sng" dirty="0" err="1"/>
              <a:t>programmes</a:t>
            </a:r>
            <a:endParaRPr lang="en-US" sz="2000" u="sng" dirty="0"/>
          </a:p>
          <a:p>
            <a:r>
              <a:rPr lang="en-US" sz="2000" dirty="0"/>
              <a:t>Events: hotels/</a:t>
            </a:r>
            <a:r>
              <a:rPr lang="en-US" sz="2000" dirty="0" err="1"/>
              <a:t>horeca</a:t>
            </a:r>
            <a:r>
              <a:rPr lang="en-US" sz="2000" dirty="0"/>
              <a:t> menu promotion, B2C &amp; media e-commerce activation</a:t>
            </a:r>
          </a:p>
          <a:p>
            <a:r>
              <a:rPr lang="en-US" sz="2000" dirty="0"/>
              <a:t>New website, new </a:t>
            </a:r>
            <a:r>
              <a:rPr lang="en-US" sz="2000" dirty="0" err="1"/>
              <a:t>XiaoHongShu</a:t>
            </a:r>
            <a:r>
              <a:rPr lang="en-US" sz="2000" dirty="0"/>
              <a:t>, Bili-Bili accounts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07EBF4-80FC-E2B5-2F6E-C1F561977D6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3" r="1" b="9534"/>
          <a:stretch/>
        </p:blipFill>
        <p:spPr bwMode="auto">
          <a:xfrm>
            <a:off x="-46383" y="-46383"/>
            <a:ext cx="6142383" cy="69640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0139C2-38DA-D632-6662-0349E2C6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699" y="482860"/>
            <a:ext cx="5409198" cy="782357"/>
          </a:xfrm>
        </p:spPr>
        <p:txBody>
          <a:bodyPr anchor="b">
            <a:noAutofit/>
          </a:bodyPr>
          <a:lstStyle/>
          <a:p>
            <a:r>
              <a:rPr lang="en-IE" sz="2800" dirty="0"/>
              <a:t>Campaign in China: Irresistible Europe, Countless combinations  </a:t>
            </a:r>
          </a:p>
        </p:txBody>
      </p:sp>
    </p:spTree>
    <p:extLst>
      <p:ext uri="{BB962C8B-B14F-4D97-AF65-F5344CB8AC3E}">
        <p14:creationId xmlns:p14="http://schemas.microsoft.com/office/powerpoint/2010/main" val="359265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CD2BB-AF11-31EC-50A5-F0AE1BA58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44752"/>
            <a:ext cx="7153658" cy="4919471"/>
          </a:xfrm>
        </p:spPr>
        <p:txBody>
          <a:bodyPr/>
          <a:lstStyle/>
          <a:p>
            <a:r>
              <a:rPr lang="en-IE" dirty="0"/>
              <a:t>Started in March 2023 for 3 years</a:t>
            </a:r>
          </a:p>
          <a:p>
            <a:r>
              <a:rPr lang="en-US" dirty="0"/>
              <a:t>Target audiences: Affluent, middle-class consumers, businesses, specialized media and opinion leaders</a:t>
            </a:r>
          </a:p>
          <a:p>
            <a:r>
              <a:rPr lang="en-IE" dirty="0"/>
              <a:t>Educate JP target audiences about ways to incorporate EU F&amp;B’s in their healthy balanced diet, craving for high quality treats.</a:t>
            </a:r>
          </a:p>
          <a:p>
            <a:r>
              <a:rPr lang="en-IE" dirty="0"/>
              <a:t>B2B: GI seminar and workshops, B2C: supermarket activations, e-commerce with Rakuten, EU caravan, markets, SNS (TV, YouTube, Netflix, </a:t>
            </a:r>
            <a:r>
              <a:rPr lang="en-IE" dirty="0" err="1"/>
              <a:t>Tver</a:t>
            </a:r>
            <a:r>
              <a:rPr lang="en-IE" dirty="0"/>
              <a:t>, digital and traditional media…)</a:t>
            </a:r>
            <a:endParaRPr lang="fr-B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1C8244-D7F5-601A-BE24-6CAF33ED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Campaign in Japan: Perfect Match</a:t>
            </a:r>
          </a:p>
        </p:txBody>
      </p:sp>
      <p:pic>
        <p:nvPicPr>
          <p:cNvPr id="1026" name="Picture 2" descr="Search in sidebar qu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58" y="1265217"/>
            <a:ext cx="3178064" cy="47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2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C79124-0979-B82D-ABDA-64DEC0151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868" y="1530688"/>
            <a:ext cx="6688651" cy="4965291"/>
          </a:xfrm>
        </p:spPr>
        <p:txBody>
          <a:bodyPr/>
          <a:lstStyle/>
          <a:p>
            <a:r>
              <a:rPr lang="en-GB" sz="1800" dirty="0">
                <a:ea typeface="+mn-lt"/>
                <a:cs typeface="+mn-lt"/>
              </a:rPr>
              <a:t>Duration: 3 years, started in March</a:t>
            </a:r>
          </a:p>
          <a:p>
            <a:r>
              <a:rPr lang="en-US" sz="1800" dirty="0"/>
              <a:t>Target audiences: Affluent, middle-class consumers, businesses, HORECA, specialized media and opinion leaders</a:t>
            </a:r>
          </a:p>
          <a:p>
            <a:r>
              <a:rPr lang="en-GB" sz="1800" dirty="0">
                <a:ea typeface="+mn-lt"/>
                <a:cs typeface="+mn-lt"/>
              </a:rPr>
              <a:t>B2B (</a:t>
            </a:r>
            <a:r>
              <a:rPr lang="en-GB" sz="1800" dirty="0" err="1">
                <a:ea typeface="+mn-lt"/>
                <a:cs typeface="+mn-lt"/>
              </a:rPr>
              <a:t>Coex</a:t>
            </a:r>
            <a:r>
              <a:rPr lang="en-GB" sz="1800" dirty="0">
                <a:ea typeface="+mn-lt"/>
                <a:cs typeface="+mn-lt"/>
              </a:rPr>
              <a:t> Food week and Seoul food) B2C activities (retail activations), SNS</a:t>
            </a:r>
          </a:p>
          <a:p>
            <a:r>
              <a:rPr lang="en-GB" sz="1800" dirty="0">
                <a:ea typeface="+mn-lt"/>
                <a:cs typeface="+mn-lt"/>
              </a:rPr>
              <a:t>Department store launch event with EU Ambassador on 24 June.</a:t>
            </a:r>
          </a:p>
          <a:p>
            <a:r>
              <a:rPr lang="en-GB" sz="1800" dirty="0">
                <a:ea typeface="+mn-lt"/>
                <a:cs typeface="+mn-lt"/>
              </a:rPr>
              <a:t>Objective: Increase awareness and knowledge of the excellence of EU agricultural products AND reinforce and popularise the image of “EU brand”, in the F&amp;B sector of SK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sz="1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https://colours-by-europe.campaign.europa.eu/en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IG: </a:t>
            </a:r>
            <a:r>
              <a:rPr lang="en-US" sz="1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https://www.instagram.com/euagrifood_korea/</a:t>
            </a:r>
            <a:endParaRPr lang="en-I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0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F8AA15-AC7E-01AC-C45D-6F22882F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541854"/>
            <a:ext cx="10515600" cy="782357"/>
          </a:xfrm>
        </p:spPr>
        <p:txBody>
          <a:bodyPr/>
          <a:lstStyle/>
          <a:p>
            <a:r>
              <a:rPr lang="en-IE" dirty="0"/>
              <a:t>Campaign in South Korea: </a:t>
            </a:r>
            <a:br>
              <a:rPr lang="en-IE" dirty="0"/>
            </a:br>
            <a:r>
              <a:rPr lang="en-IE" dirty="0"/>
              <a:t>Colours by Europe, Tastes of Excellence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520" y="1530688"/>
            <a:ext cx="3998802" cy="43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053F7-80CF-6726-E7D9-12EE72D768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Duration: 3 years, start in June</a:t>
            </a:r>
            <a:endParaRPr lang="en-GB" dirty="0"/>
          </a:p>
          <a:p>
            <a:r>
              <a:rPr lang="en-US" dirty="0"/>
              <a:t>Target audiences: Affluent, middle-class consumers, businesses, specialized media and opinion leaders</a:t>
            </a:r>
          </a:p>
          <a:p>
            <a:r>
              <a:rPr lang="en-GB" dirty="0">
                <a:ea typeface="+mn-lt"/>
                <a:cs typeface="+mn-lt"/>
              </a:rPr>
              <a:t>B2B and B2C activities (retail activations), support of HLM and SIAL Delhi</a:t>
            </a:r>
          </a:p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6006" y="1383206"/>
            <a:ext cx="3613117" cy="51159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3A8C7A-BB8D-6DF1-35FF-C18B403F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Campaign in India: </a:t>
            </a:r>
            <a:r>
              <a:rPr lang="fr-BE" dirty="0"/>
              <a:t>More </a:t>
            </a:r>
            <a:r>
              <a:rPr lang="fr-BE" dirty="0" err="1"/>
              <a:t>than</a:t>
            </a:r>
            <a:r>
              <a:rPr lang="fr-BE" dirty="0"/>
              <a:t> Food </a:t>
            </a:r>
            <a:r>
              <a:rPr lang="fr-BE" dirty="0" err="1"/>
              <a:t>India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705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14822-8620-D951-E00F-54CA84746A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sz="2000" b="1" dirty="0"/>
              <a:t>United States</a:t>
            </a:r>
          </a:p>
          <a:p>
            <a:r>
              <a:rPr lang="en-IE" sz="2000" dirty="0"/>
              <a:t>Expected start: Autumn 2023, 3 years</a:t>
            </a:r>
          </a:p>
          <a:p>
            <a:r>
              <a:rPr lang="en-IE" sz="2000" dirty="0"/>
              <a:t>Product focus: quality cheeses, fresh/frozen/deli meats, olive oil, F&amp;V preparations, confectionery, pasta &amp; bakery, W&amp;S and beers</a:t>
            </a:r>
          </a:p>
          <a:p>
            <a:r>
              <a:rPr lang="en-IE" sz="2000" dirty="0"/>
              <a:t>Target audiences: Businesses (buyers, retailers, distributors, </a:t>
            </a:r>
            <a:r>
              <a:rPr lang="en-IE" sz="2000" dirty="0" err="1"/>
              <a:t>horeca</a:t>
            </a:r>
            <a:r>
              <a:rPr lang="en-IE" sz="2000" dirty="0"/>
              <a:t>), affluent, middle-class consumers, media and opinion leaders</a:t>
            </a:r>
          </a:p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1ED8B-6EED-698F-03C3-F4569853DE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IE" sz="2000" b="1" dirty="0"/>
              <a:t>United Kingdom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Expected start: late 2023 until end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Product focus: fresh/frozen/deli meats, dairy and cheeses, fresh and frozen F&amp;V, bakery products, confectionery, wine, spirits and beers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Special focus on organic, GI, sustainable, seasonal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Targeting only B2B audience and specialised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7A5916-5E68-16D7-29C9-A3A1FF7D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Upcoming new campaigns</a:t>
            </a:r>
          </a:p>
        </p:txBody>
      </p:sp>
    </p:spTree>
    <p:extLst>
      <p:ext uri="{BB962C8B-B14F-4D97-AF65-F5344CB8AC3E}">
        <p14:creationId xmlns:p14="http://schemas.microsoft.com/office/powerpoint/2010/main" val="304373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4030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Newly produced: UK (new), Japan (update), Switzerland (new), Norway (new), Canada (update), Saudi Arabia (update)</a:t>
            </a:r>
          </a:p>
          <a:p>
            <a:pPr marL="0" indent="0">
              <a:buNone/>
            </a:pPr>
            <a:r>
              <a:rPr lang="en-IE" dirty="0">
                <a:hlinkClick r:id="rId3"/>
              </a:rPr>
              <a:t>https://rea.ec.europa.eu/funding-and-grants/promotion-agricultural-products-0_en</a:t>
            </a:r>
            <a:r>
              <a:rPr lang="en-IE" dirty="0"/>
              <a:t> </a:t>
            </a:r>
          </a:p>
          <a:p>
            <a:pPr marL="0" indent="0">
              <a:buNone/>
            </a:pPr>
            <a:r>
              <a:rPr lang="en-IE" b="1" dirty="0"/>
              <a:t>To be produced in 2023-24: </a:t>
            </a:r>
            <a:r>
              <a:rPr lang="en-US" b="1" dirty="0"/>
              <a:t>India (update), Thailand (update), Brazil (new), Argentina (new), Australia (update), USA (update), China (update)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 Market Entry Handbooks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9BAA-AB0A-A120-CF86-C4CEAEF52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 and Enjoy, it’s from Europe!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3C1E2-AF15-EF20-8472-03A5BF7213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US Marketing Campaign Launched for Genever, 'America's Lost European Spirit'">
            <a:extLst>
              <a:ext uri="{FF2B5EF4-FFF2-40B4-BE49-F238E27FC236}">
                <a16:creationId xmlns:a16="http://schemas.microsoft.com/office/drawing/2014/main" id="{81B41C7A-525E-24A9-0F2C-5ED45D5D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22" y="3429000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AAA19-6814-D2AC-541C-8DE0E5837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EU pavilions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Promotion seminars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High Level Missions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Promotion campaigns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Market Entry Handbooks</a:t>
            </a:r>
          </a:p>
          <a:p>
            <a:pPr marL="457200" indent="-457200">
              <a:buFont typeface="+mj-lt"/>
              <a:buAutoNum type="arabicPeriod"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1C4C6-F2B2-5EAF-72AC-FAF0E14B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920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EE81B7-207D-4766-6934-826A5E77A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231" y="1379396"/>
            <a:ext cx="5328000" cy="4535597"/>
          </a:xfrm>
        </p:spPr>
        <p:txBody>
          <a:bodyPr/>
          <a:lstStyle/>
          <a:p>
            <a:r>
              <a:rPr lang="en-IE" dirty="0"/>
              <a:t>FHV Vietnam 7-9 December 2022</a:t>
            </a:r>
          </a:p>
          <a:p>
            <a:r>
              <a:rPr lang="en-IE" dirty="0"/>
              <a:t>EU umbrella visibility for MS pavilions and promo programmes</a:t>
            </a:r>
          </a:p>
          <a:p>
            <a:r>
              <a:rPr lang="en-IE" dirty="0"/>
              <a:t>234 different products from 27 MS</a:t>
            </a:r>
          </a:p>
          <a:p>
            <a:r>
              <a:rPr lang="en-US" dirty="0"/>
              <a:t>9.444 visitors on stand</a:t>
            </a:r>
          </a:p>
          <a:p>
            <a:r>
              <a:rPr lang="fr-BE" dirty="0"/>
              <a:t>752 participants at cooking shows</a:t>
            </a:r>
          </a:p>
          <a:p>
            <a:r>
              <a:rPr lang="fr-BE" dirty="0"/>
              <a:t>7.758 </a:t>
            </a:r>
            <a:r>
              <a:rPr lang="fr-BE" dirty="0" err="1"/>
              <a:t>samples</a:t>
            </a:r>
            <a:r>
              <a:rPr lang="fr-BE" dirty="0"/>
              <a:t> @ </a:t>
            </a:r>
            <a:r>
              <a:rPr lang="fr-BE" dirty="0" err="1"/>
              <a:t>tasting</a:t>
            </a:r>
            <a:r>
              <a:rPr lang="fr-BE" dirty="0"/>
              <a:t> stations</a:t>
            </a:r>
            <a:endParaRPr lang="en-US" dirty="0"/>
          </a:p>
          <a:p>
            <a:r>
              <a:rPr lang="en-IE" dirty="0"/>
              <a:t>Scheduled interviews with 5 media</a:t>
            </a:r>
          </a:p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95169" y="1265217"/>
            <a:ext cx="3109152" cy="20746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B0021D-8735-BAFF-EE36-F0C39B21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 pavilion: Food &amp; Hotel Vietnam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924" y="1265217"/>
            <a:ext cx="2111793" cy="2282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957" y="3332614"/>
            <a:ext cx="1719486" cy="258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410" y="3339839"/>
            <a:ext cx="3469911" cy="25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F97476-C0FE-09C5-A65C-2B006840F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458" y="1547285"/>
            <a:ext cx="5328000" cy="3906435"/>
          </a:xfrm>
        </p:spPr>
        <p:txBody>
          <a:bodyPr/>
          <a:lstStyle/>
          <a:p>
            <a:r>
              <a:rPr lang="en-IE" dirty="0"/>
              <a:t>Las Vegas, USA, 15-17 Jan 2023</a:t>
            </a:r>
          </a:p>
          <a:p>
            <a:r>
              <a:rPr lang="en-IE" dirty="0"/>
              <a:t>Enhanced cooperation with other EU exhibitors: product workshops, 17 participants</a:t>
            </a:r>
          </a:p>
          <a:p>
            <a:r>
              <a:rPr lang="en-IE" dirty="0"/>
              <a:t>EU visibility umbrella at the fair </a:t>
            </a:r>
          </a:p>
          <a:p>
            <a:pPr marL="0" indent="0">
              <a:buNone/>
            </a:pPr>
            <a:r>
              <a:rPr lang="en-US" dirty="0"/>
              <a:t>+/-4300 samples distributed</a:t>
            </a:r>
          </a:p>
          <a:p>
            <a:pPr marL="0" indent="0">
              <a:buNone/>
            </a:pPr>
            <a:r>
              <a:rPr lang="en-US" dirty="0"/>
              <a:t>406 people attended the activities</a:t>
            </a:r>
          </a:p>
          <a:p>
            <a:pPr marL="0" indent="0">
              <a:buNone/>
            </a:pPr>
            <a:r>
              <a:rPr lang="en-US" dirty="0"/>
              <a:t>+/- 2500 visited the tasting station area.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B604B-8F81-FA35-0951-6E0D1F6C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 pavilion: Winter Fancy Food Show 2023</a:t>
            </a:r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CBC471AC-3E7E-583C-BEA5-D41767D8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89" y="1401054"/>
            <a:ext cx="3279408" cy="245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>
            <a:extLst>
              <a:ext uri="{FF2B5EF4-FFF2-40B4-BE49-F238E27FC236}">
                <a16:creationId xmlns:a16="http://schemas.microsoft.com/office/drawing/2014/main" id="{8C74041C-9E56-E6AD-171E-E20082EF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89" y="3972175"/>
            <a:ext cx="3279408" cy="24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E229068B-6673-3DE4-801C-3892686F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63" y="1306465"/>
            <a:ext cx="2057859" cy="27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>
            <a:extLst>
              <a:ext uri="{FF2B5EF4-FFF2-40B4-BE49-F238E27FC236}">
                <a16:creationId xmlns:a16="http://schemas.microsoft.com/office/drawing/2014/main" id="{73450C4C-E75A-FBD1-3635-982A0D61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693" y="4179629"/>
            <a:ext cx="3157724" cy="236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9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AD8F8C-3A9A-0FF6-1342-1F962CE96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08761"/>
            <a:ext cx="5328000" cy="4223300"/>
          </a:xfrm>
        </p:spPr>
        <p:txBody>
          <a:bodyPr/>
          <a:lstStyle/>
          <a:p>
            <a:r>
              <a:rPr lang="en-US" sz="2200" dirty="0"/>
              <a:t>Tokyo 2023, 7-10 March 2023</a:t>
            </a:r>
          </a:p>
          <a:p>
            <a:r>
              <a:rPr lang="en-US" sz="2200" dirty="0"/>
              <a:t>23580 visitors on stand</a:t>
            </a:r>
          </a:p>
          <a:p>
            <a:r>
              <a:rPr lang="fr-BE" sz="2200" dirty="0"/>
              <a:t>580 participants at cooking shows/</a:t>
            </a:r>
            <a:r>
              <a:rPr lang="fr-BE" sz="2200" dirty="0" err="1"/>
              <a:t>product-oriented</a:t>
            </a:r>
            <a:r>
              <a:rPr lang="fr-BE" sz="2200" dirty="0"/>
              <a:t> sessions, </a:t>
            </a:r>
            <a:r>
              <a:rPr lang="fr-BE" sz="2200" dirty="0" err="1"/>
              <a:t>pairing</a:t>
            </a:r>
            <a:r>
              <a:rPr lang="fr-BE" sz="2200" dirty="0"/>
              <a:t> workshops,…</a:t>
            </a:r>
          </a:p>
          <a:p>
            <a:r>
              <a:rPr lang="fr-BE" sz="2200" dirty="0"/>
              <a:t>Speakers </a:t>
            </a:r>
            <a:r>
              <a:rPr lang="fr-BE" sz="2200" dirty="0" err="1"/>
              <a:t>from</a:t>
            </a:r>
            <a:r>
              <a:rPr lang="fr-BE" sz="2200" dirty="0"/>
              <a:t> MS </a:t>
            </a:r>
            <a:r>
              <a:rPr lang="fr-BE" sz="2200" dirty="0" err="1"/>
              <a:t>pavilions</a:t>
            </a:r>
            <a:r>
              <a:rPr lang="fr-BE" sz="2200" dirty="0"/>
              <a:t> and EU </a:t>
            </a:r>
            <a:r>
              <a:rPr lang="fr-BE" sz="2200" dirty="0" err="1"/>
              <a:t>co-financed</a:t>
            </a:r>
            <a:r>
              <a:rPr lang="fr-BE" sz="2200" dirty="0"/>
              <a:t> programmes</a:t>
            </a:r>
          </a:p>
          <a:p>
            <a:r>
              <a:rPr lang="fr-BE" sz="2200" dirty="0"/>
              <a:t>18119 </a:t>
            </a:r>
            <a:r>
              <a:rPr lang="fr-BE" sz="2200" dirty="0" err="1"/>
              <a:t>samples</a:t>
            </a:r>
            <a:r>
              <a:rPr lang="fr-BE" sz="2200" dirty="0"/>
              <a:t> @ </a:t>
            </a:r>
            <a:r>
              <a:rPr lang="fr-BE" sz="2200" dirty="0" err="1"/>
              <a:t>tasting</a:t>
            </a:r>
            <a:r>
              <a:rPr lang="fr-BE" sz="2200" dirty="0"/>
              <a:t> stations</a:t>
            </a:r>
            <a:endParaRPr lang="en-US" sz="2200" dirty="0"/>
          </a:p>
          <a:p>
            <a:r>
              <a:rPr lang="en-US" sz="2200" dirty="0"/>
              <a:t>4 Media interviews: 2 national TV stations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Your feedback?</a:t>
            </a:r>
            <a:endParaRPr lang="en-IE" sz="2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42990" y="1270211"/>
            <a:ext cx="2508631" cy="25086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FE92D4-48D9-962B-81BE-BDFF3058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 pavilion: </a:t>
            </a:r>
            <a:r>
              <a:rPr lang="en-IE" dirty="0" err="1"/>
              <a:t>Foodex</a:t>
            </a:r>
            <a:r>
              <a:rPr lang="en-IE" dirty="0"/>
              <a:t> Japan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41" y="3806328"/>
            <a:ext cx="2265342" cy="2265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927" y="1265217"/>
            <a:ext cx="2460063" cy="246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883" y="3806328"/>
            <a:ext cx="3398013" cy="22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0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9D04E5-5D62-87FD-B46B-78729E25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IE" dirty="0"/>
              <a:t>Upcoming EU pavilions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FE8A3402-CED7-0EA1-3D7A-DC9E6130E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284945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B6CC78-93CA-F40B-52BE-6087BCA96BAC}"/>
              </a:ext>
            </a:extLst>
          </p:cNvPr>
          <p:cNvSpPr txBox="1"/>
          <p:nvPr/>
        </p:nvSpPr>
        <p:spPr>
          <a:xfrm>
            <a:off x="8372819" y="1265217"/>
            <a:ext cx="323895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0000"/>
                </a:solidFill>
              </a:rPr>
              <a:t>Remaining EU pavilions TBC in 2024: China, Singapore, Mexico, Brazil</a:t>
            </a:r>
          </a:p>
        </p:txBody>
      </p:sp>
    </p:spTree>
    <p:extLst>
      <p:ext uri="{BB962C8B-B14F-4D97-AF65-F5344CB8AC3E}">
        <p14:creationId xmlns:p14="http://schemas.microsoft.com/office/powerpoint/2010/main" val="265723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BF3FDF-9A8C-46C4-B893-6AFF92B6C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093" y="1593613"/>
            <a:ext cx="5753669" cy="3881904"/>
          </a:xfrm>
        </p:spPr>
        <p:txBody>
          <a:bodyPr/>
          <a:lstStyle/>
          <a:p>
            <a:r>
              <a:rPr lang="en-IE" dirty="0"/>
              <a:t>Dubai, UAE, 13-14 December 2022</a:t>
            </a:r>
          </a:p>
          <a:p>
            <a:r>
              <a:rPr lang="en-IE" dirty="0"/>
              <a:t>80 participants, incl. 16 reps of authorities from </a:t>
            </a:r>
            <a:r>
              <a:rPr lang="en-US" dirty="0"/>
              <a:t>the UAE, Bahrain, Oman and the GCC Standardization Organization (GSO) </a:t>
            </a:r>
          </a:p>
          <a:p>
            <a:r>
              <a:rPr lang="en-IE" dirty="0"/>
              <a:t>Special focus on meat products (halal), dairy, fruit &amp; vegetables, olive oil</a:t>
            </a:r>
          </a:p>
          <a:p>
            <a:r>
              <a:rPr lang="en-IE" dirty="0"/>
              <a:t>Presentation and EU cooking show at “Organic &amp; Natural” fair, 13 December</a:t>
            </a:r>
          </a:p>
          <a:p>
            <a:r>
              <a:rPr lang="en-IE" dirty="0"/>
              <a:t>EU F&amp;B Caravan, 5-18 December</a:t>
            </a:r>
          </a:p>
          <a:p>
            <a:endParaRPr lang="en-I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E80FD-783F-48D9-9CED-5AFF5543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66547"/>
            <a:ext cx="10515600" cy="782357"/>
          </a:xfrm>
        </p:spPr>
        <p:txBody>
          <a:bodyPr/>
          <a:lstStyle/>
          <a:p>
            <a:r>
              <a:rPr lang="en-IE" sz="3600" dirty="0"/>
              <a:t>Promotion seminar for GCC countries</a:t>
            </a:r>
          </a:p>
        </p:txBody>
      </p:sp>
      <p:pic>
        <p:nvPicPr>
          <p:cNvPr id="5" name="Picture 4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0FBCE80E-23B5-E1C0-0602-1FAAEBF4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t="19496" r="12164" b="16824"/>
          <a:stretch/>
        </p:blipFill>
        <p:spPr>
          <a:xfrm>
            <a:off x="7588715" y="1265217"/>
            <a:ext cx="3732192" cy="2667254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73D0FA3B-D7DB-3650-1CD7-E47CA26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3" b="15579"/>
          <a:stretch/>
        </p:blipFill>
        <p:spPr>
          <a:xfrm>
            <a:off x="6987491" y="4039532"/>
            <a:ext cx="4934641" cy="26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8F7AAD-8251-B773-A039-E5A653538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8763002" cy="3906435"/>
          </a:xfrm>
        </p:spPr>
        <p:txBody>
          <a:bodyPr/>
          <a:lstStyle/>
          <a:p>
            <a:r>
              <a:rPr lang="en-IE" dirty="0"/>
              <a:t>Bangkok, 7-8 June 2023</a:t>
            </a:r>
          </a:p>
          <a:p>
            <a:r>
              <a:rPr lang="en-IE" dirty="0"/>
              <a:t>Physical format</a:t>
            </a:r>
          </a:p>
          <a:p>
            <a:r>
              <a:rPr lang="en-IE" dirty="0"/>
              <a:t>Market access in Thailand remains still limited for some EU exports of plant and animal products</a:t>
            </a:r>
          </a:p>
          <a:p>
            <a:r>
              <a:rPr lang="en-IE" dirty="0"/>
              <a:t>2 days/2 target audiences: </a:t>
            </a:r>
          </a:p>
          <a:p>
            <a:pPr lvl="1"/>
            <a:r>
              <a:rPr lang="en-IE" dirty="0"/>
              <a:t>Day 1: competent authorities</a:t>
            </a:r>
          </a:p>
          <a:p>
            <a:pPr lvl="1"/>
            <a:r>
              <a:rPr lang="en-IE" dirty="0"/>
              <a:t>Day 2: B2B professionals/importers/cooking schools</a:t>
            </a:r>
          </a:p>
          <a:p>
            <a:r>
              <a:rPr lang="en-IE" dirty="0"/>
              <a:t>Workshops, cooking shows, </a:t>
            </a:r>
            <a:r>
              <a:rPr lang="en-IE" dirty="0" err="1"/>
              <a:t>bilaterals</a:t>
            </a:r>
            <a:endParaRPr lang="en-IE" dirty="0"/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6914CC-30C7-D00D-E6D0-DC51063E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Upcoming promotion seminar: Thailand</a:t>
            </a:r>
          </a:p>
        </p:txBody>
      </p:sp>
    </p:spTree>
    <p:extLst>
      <p:ext uri="{BB962C8B-B14F-4D97-AF65-F5344CB8AC3E}">
        <p14:creationId xmlns:p14="http://schemas.microsoft.com/office/powerpoint/2010/main" val="287001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3F7F3-E19A-7F1F-5BD7-1C14473A0C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74 delegates from 22 MS</a:t>
            </a:r>
          </a:p>
          <a:p>
            <a:r>
              <a:rPr lang="en-IE" dirty="0"/>
              <a:t>60% SMEs, 2/3 newcomers, 45% GIs/organic producers</a:t>
            </a:r>
          </a:p>
          <a:p>
            <a:r>
              <a:rPr lang="en-IE" dirty="0"/>
              <a:t>Sectors: W&amp;S, Meat, F&amp;V, processed products, dairy, olive oil, beverage</a:t>
            </a:r>
          </a:p>
          <a:p>
            <a:r>
              <a:rPr lang="en-IE" dirty="0"/>
              <a:t>Political programme of the Commissioner: market access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74678-524A-3629-2E77-B8B59F857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522" y="1583254"/>
            <a:ext cx="5328000" cy="3906435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/>
              <a:t>BUSINESS PROGRAMME</a:t>
            </a:r>
          </a:p>
          <a:p>
            <a:pPr marL="0" indent="0">
              <a:buNone/>
            </a:pPr>
            <a:r>
              <a:rPr lang="en-IE" dirty="0"/>
              <a:t>Day 1: Market intelligence seminar: importation rules, retail &amp; distribution channels, consumer profiles &amp; trends, finding a business partner etc. + official dinner</a:t>
            </a:r>
          </a:p>
          <a:p>
            <a:pPr marL="0" indent="0">
              <a:buNone/>
            </a:pPr>
            <a:r>
              <a:rPr lang="en-IE" dirty="0"/>
              <a:t>Day 2: Retail and site visits + B2B matchmaking</a:t>
            </a:r>
          </a:p>
          <a:p>
            <a:pPr marL="0" indent="0">
              <a:buNone/>
            </a:pPr>
            <a:r>
              <a:rPr lang="en-IE" dirty="0"/>
              <a:t>Day 3: Seminar on Osaka business environment + B2B matchmaking + visits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577102-565B-A266-0D73-C4D09559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High Level Mission to Japan: 2-6 July 2023</a:t>
            </a:r>
          </a:p>
        </p:txBody>
      </p:sp>
    </p:spTree>
    <p:extLst>
      <p:ext uri="{BB962C8B-B14F-4D97-AF65-F5344CB8AC3E}">
        <p14:creationId xmlns:p14="http://schemas.microsoft.com/office/powerpoint/2010/main" val="40478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515AB293DC347A35091E3542352EB" ma:contentTypeVersion="16" ma:contentTypeDescription="Create a new document." ma:contentTypeScope="" ma:versionID="40dc67538f7f1c351fffefa3e77d9258">
  <xsd:schema xmlns:xsd="http://www.w3.org/2001/XMLSchema" xmlns:xs="http://www.w3.org/2001/XMLSchema" xmlns:p="http://schemas.microsoft.com/office/2006/metadata/properties" xmlns:ns2="72ceb17f-ea4a-4c71-84b7-c4ac40bdad12" xmlns:ns3="3da33cfc-9288-4914-b4ab-fc1a33c9496e" targetNamespace="http://schemas.microsoft.com/office/2006/metadata/properties" ma:root="true" ma:fieldsID="290d85f31abb662dd6e7c74cfea44490" ns2:_="" ns3:_="">
    <xsd:import namespace="72ceb17f-ea4a-4c71-84b7-c4ac40bdad12"/>
    <xsd:import namespace="3da33cfc-9288-4914-b4ab-fc1a33c94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eb17f-ea4a-4c71-84b7-c4ac40bda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4d89b1-b580-429d-8158-6c716ad94a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33cfc-9288-4914-b4ab-fc1a33c949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8daf6d9-087a-46d8-a2fa-89275cb215f5}" ma:internalName="TaxCatchAll" ma:showField="CatchAllData" ma:web="3da33cfc-9288-4914-b4ab-fc1a33c949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a33cfc-9288-4914-b4ab-fc1a33c9496e" xsi:nil="true"/>
    <lcf76f155ced4ddcb4097134ff3c332f xmlns="72ceb17f-ea4a-4c71-84b7-c4ac40bdad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CD353F-CA4E-4D80-BE46-95D590269922}"/>
</file>

<file path=customXml/itemProps2.xml><?xml version="1.0" encoding="utf-8"?>
<ds:datastoreItem xmlns:ds="http://schemas.openxmlformats.org/officeDocument/2006/customXml" ds:itemID="{C3022375-FA3D-4B31-B369-9CFE1E91A9ED}"/>
</file>

<file path=customXml/itemProps3.xml><?xml version="1.0" encoding="utf-8"?>
<ds:datastoreItem xmlns:ds="http://schemas.openxmlformats.org/officeDocument/2006/customXml" ds:itemID="{8CCF9A61-4B8D-4CDF-92D5-75BC088FE7D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1222</Words>
  <Application>Microsoft Office PowerPoint</Application>
  <PresentationFormat>Widescreen</PresentationFormat>
  <Paragraphs>125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European Commission’s own initiatives for promotion</vt:lpstr>
      <vt:lpstr>Contents</vt:lpstr>
      <vt:lpstr>EU pavilion: Food &amp; Hotel Vietnam 2022</vt:lpstr>
      <vt:lpstr>EU pavilion: Winter Fancy Food Show 2023</vt:lpstr>
      <vt:lpstr>EU pavilion: Foodex Japan 2023</vt:lpstr>
      <vt:lpstr>Upcoming EU pavilions</vt:lpstr>
      <vt:lpstr>Promotion seminar for GCC countries</vt:lpstr>
      <vt:lpstr>Upcoming promotion seminar: Thailand</vt:lpstr>
      <vt:lpstr>High Level Mission to Japan: 2-6 July 2023</vt:lpstr>
      <vt:lpstr>High Level Mission to India: 6-12 Dec 2023</vt:lpstr>
      <vt:lpstr>Campaign in China: Irresistible Europe, Countless combinations  </vt:lpstr>
      <vt:lpstr>Campaign in China: Irresistible Europe, Countless combinations  </vt:lpstr>
      <vt:lpstr>Campaign in Japan: Perfect Match</vt:lpstr>
      <vt:lpstr>Campaign in South Korea:  Colours by Europe, Tastes of Excellence</vt:lpstr>
      <vt:lpstr>Campaign in India: More than Food India</vt:lpstr>
      <vt:lpstr>Upcoming new campaigns</vt:lpstr>
      <vt:lpstr>New Market Entry Handbooks</vt:lpstr>
      <vt:lpstr>Thank you and Enjoy, it’s from Europe!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EC’s Market Entry Handbooks</dc:title>
  <dc:creator>BIENKOWSKI Pawel (AGRI)</dc:creator>
  <cp:lastModifiedBy>TPE Secretary General</cp:lastModifiedBy>
  <cp:revision>332</cp:revision>
  <dcterms:created xsi:type="dcterms:W3CDTF">2021-01-21T15:04:07Z</dcterms:created>
  <dcterms:modified xsi:type="dcterms:W3CDTF">2023-05-25T08:42:41Z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2021-12-10T14:31:37Z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949fc93e-b049-4408-b6a0-663046138291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0x01010006C515AB293DC347A35091E3542352EB</vt:lpwstr>
  </property>
</Properties>
</file>